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7" r:id="rId3"/>
    <p:sldId id="258" r:id="rId4"/>
    <p:sldId id="259" r:id="rId5"/>
    <p:sldId id="260" r:id="rId6"/>
    <p:sldId id="261" r:id="rId7"/>
    <p:sldId id="276" r:id="rId8"/>
    <p:sldId id="277" r:id="rId9"/>
    <p:sldId id="278" r:id="rId10"/>
    <p:sldId id="279" r:id="rId11"/>
    <p:sldId id="280" r:id="rId12"/>
    <p:sldId id="281" r:id="rId13"/>
    <p:sldId id="282" r:id="rId14"/>
    <p:sldId id="283" r:id="rId15"/>
    <p:sldId id="262" r:id="rId16"/>
    <p:sldId id="263" r:id="rId17"/>
    <p:sldId id="265" r:id="rId18"/>
    <p:sldId id="264" r:id="rId19"/>
    <p:sldId id="266" r:id="rId20"/>
    <p:sldId id="267" r:id="rId21"/>
    <p:sldId id="268" r:id="rId22"/>
    <p:sldId id="269" r:id="rId23"/>
    <p:sldId id="270" r:id="rId24"/>
    <p:sldId id="271" r:id="rId25"/>
    <p:sldId id="275" r:id="rId26"/>
    <p:sldId id="272" r:id="rId27"/>
    <p:sldId id="273" r:id="rId28"/>
    <p:sldId id="274" r:id="rId29"/>
    <p:sldId id="284" r:id="rId30"/>
    <p:sldId id="285" r:id="rId31"/>
    <p:sldId id="286" r:id="rId32"/>
    <p:sldId id="287" r:id="rId33"/>
    <p:sldId id="288" r:id="rId34"/>
    <p:sldId id="289" r:id="rId35"/>
    <p:sldId id="290" r:id="rId36"/>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7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A098F8-5AE2-46A2-BC67-32372764EE48}" type="datetimeFigureOut">
              <a:rPr lang="hu-HU" smtClean="0"/>
              <a:t>2017.02.21.</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145600-AD01-46C8-B1C0-1811246948F1}" type="slidenum">
              <a:rPr lang="hu-HU" smtClean="0"/>
              <a:t>‹#›</a:t>
            </a:fld>
            <a:endParaRPr lang="hu-HU"/>
          </a:p>
        </p:txBody>
      </p:sp>
    </p:spTree>
    <p:extLst>
      <p:ext uri="{BB962C8B-B14F-4D97-AF65-F5344CB8AC3E}">
        <p14:creationId xmlns:p14="http://schemas.microsoft.com/office/powerpoint/2010/main" val="4069518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fld id="{0D6CA866-2455-4C6A-BC0F-0F25521ECE77}" type="slidenum">
              <a:rPr lang="en-US" altLang="hu-HU" sz="1200" b="0" smtClean="0"/>
              <a:pPr/>
              <a:t>7</a:t>
            </a:fld>
            <a:endParaRPr lang="en-US" altLang="hu-HU" sz="1200" b="0" smtClean="0"/>
          </a:p>
        </p:txBody>
      </p:sp>
      <p:sp>
        <p:nvSpPr>
          <p:cNvPr id="202755" name="Rectangle 2"/>
          <p:cNvSpPr>
            <a:spLocks noGrp="1" noRot="1" noChangeAspect="1" noChangeArrowheads="1" noTextEdit="1"/>
          </p:cNvSpPr>
          <p:nvPr>
            <p:ph type="sldImg"/>
          </p:nvPr>
        </p:nvSpPr>
        <p:spPr>
          <a:ln/>
        </p:spPr>
      </p:sp>
      <p:sp>
        <p:nvSpPr>
          <p:cNvPr id="202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smtClean="0"/>
          </a:p>
        </p:txBody>
      </p:sp>
    </p:spTree>
    <p:extLst>
      <p:ext uri="{BB962C8B-B14F-4D97-AF65-F5344CB8AC3E}">
        <p14:creationId xmlns:p14="http://schemas.microsoft.com/office/powerpoint/2010/main" val="784478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fld id="{FC2B0F2D-C2A9-4556-BD42-4BF038165457}" type="slidenum">
              <a:rPr lang="en-US" altLang="hu-HU" sz="1200" b="0" smtClean="0"/>
              <a:pPr/>
              <a:t>8</a:t>
            </a:fld>
            <a:endParaRPr lang="en-US" altLang="hu-HU" sz="1200" b="0" smtClean="0"/>
          </a:p>
        </p:txBody>
      </p:sp>
      <p:sp>
        <p:nvSpPr>
          <p:cNvPr id="203779" name="Rectangle 2"/>
          <p:cNvSpPr>
            <a:spLocks noGrp="1" noRot="1" noChangeAspect="1" noChangeArrowheads="1" noTextEdit="1"/>
          </p:cNvSpPr>
          <p:nvPr>
            <p:ph type="sldImg"/>
          </p:nvPr>
        </p:nvSpPr>
        <p:spPr>
          <a:ln/>
        </p:spPr>
      </p:sp>
      <p:sp>
        <p:nvSpPr>
          <p:cNvPr id="203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smtClean="0"/>
          </a:p>
        </p:txBody>
      </p:sp>
    </p:spTree>
    <p:extLst>
      <p:ext uri="{BB962C8B-B14F-4D97-AF65-F5344CB8AC3E}">
        <p14:creationId xmlns:p14="http://schemas.microsoft.com/office/powerpoint/2010/main" val="3416477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fld id="{42BEF2C0-B492-4C25-8450-9C4F01BCF916}" type="slidenum">
              <a:rPr lang="en-US" altLang="hu-HU" sz="1200" b="0" smtClean="0"/>
              <a:pPr/>
              <a:t>9</a:t>
            </a:fld>
            <a:endParaRPr lang="en-US" altLang="hu-HU" sz="1200" b="0" smtClean="0"/>
          </a:p>
        </p:txBody>
      </p:sp>
      <p:sp>
        <p:nvSpPr>
          <p:cNvPr id="204803" name="Rectangle 2"/>
          <p:cNvSpPr>
            <a:spLocks noGrp="1" noRot="1" noChangeAspect="1" noChangeArrowheads="1" noTextEdit="1"/>
          </p:cNvSpPr>
          <p:nvPr>
            <p:ph type="sldImg"/>
          </p:nvPr>
        </p:nvSpPr>
        <p:spPr>
          <a:ln/>
        </p:spPr>
      </p:sp>
      <p:sp>
        <p:nvSpPr>
          <p:cNvPr id="204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smtClean="0"/>
          </a:p>
        </p:txBody>
      </p:sp>
    </p:spTree>
    <p:extLst>
      <p:ext uri="{BB962C8B-B14F-4D97-AF65-F5344CB8AC3E}">
        <p14:creationId xmlns:p14="http://schemas.microsoft.com/office/powerpoint/2010/main" val="1846043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fld id="{B61FF5CA-DD59-4457-A304-74BCEF26963E}" type="slidenum">
              <a:rPr lang="en-US" altLang="hu-HU" sz="1200" b="0" smtClean="0"/>
              <a:pPr/>
              <a:t>10</a:t>
            </a:fld>
            <a:endParaRPr lang="en-US" altLang="hu-HU" sz="1200" b="0" smtClean="0"/>
          </a:p>
        </p:txBody>
      </p:sp>
      <p:sp>
        <p:nvSpPr>
          <p:cNvPr id="205827" name="Rectangle 2"/>
          <p:cNvSpPr>
            <a:spLocks noGrp="1" noRot="1" noChangeAspect="1" noChangeArrowheads="1" noTextEdit="1"/>
          </p:cNvSpPr>
          <p:nvPr>
            <p:ph type="sldImg"/>
          </p:nvPr>
        </p:nvSpPr>
        <p:spPr>
          <a:ln/>
        </p:spPr>
      </p:sp>
      <p:sp>
        <p:nvSpPr>
          <p:cNvPr id="205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smtClean="0"/>
          </a:p>
        </p:txBody>
      </p:sp>
    </p:spTree>
    <p:extLst>
      <p:ext uri="{BB962C8B-B14F-4D97-AF65-F5344CB8AC3E}">
        <p14:creationId xmlns:p14="http://schemas.microsoft.com/office/powerpoint/2010/main" val="859908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fld id="{6E971580-35AB-4F4B-B473-546E41C7DC6F}" type="slidenum">
              <a:rPr lang="en-US" altLang="hu-HU" sz="1200" b="0" smtClean="0"/>
              <a:pPr/>
              <a:t>11</a:t>
            </a:fld>
            <a:endParaRPr lang="en-US" altLang="hu-HU" sz="1200" b="0" smtClean="0"/>
          </a:p>
        </p:txBody>
      </p:sp>
      <p:sp>
        <p:nvSpPr>
          <p:cNvPr id="206851" name="Rectangle 2"/>
          <p:cNvSpPr>
            <a:spLocks noGrp="1" noRot="1" noChangeAspect="1" noChangeArrowheads="1" noTextEdit="1"/>
          </p:cNvSpPr>
          <p:nvPr>
            <p:ph type="sldImg"/>
          </p:nvPr>
        </p:nvSpPr>
        <p:spPr>
          <a:ln/>
        </p:spPr>
      </p:sp>
      <p:sp>
        <p:nvSpPr>
          <p:cNvPr id="206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smtClean="0"/>
          </a:p>
        </p:txBody>
      </p:sp>
    </p:spTree>
    <p:extLst>
      <p:ext uri="{BB962C8B-B14F-4D97-AF65-F5344CB8AC3E}">
        <p14:creationId xmlns:p14="http://schemas.microsoft.com/office/powerpoint/2010/main" val="3540664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fld id="{4E39D6C1-36EC-4227-ADF3-33B47E11AF2F}" type="slidenum">
              <a:rPr lang="en-US" altLang="hu-HU" sz="1200" b="0" smtClean="0"/>
              <a:pPr/>
              <a:t>12</a:t>
            </a:fld>
            <a:endParaRPr lang="en-US" altLang="hu-HU" sz="1200" b="0" smtClean="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smtClean="0"/>
          </a:p>
        </p:txBody>
      </p:sp>
    </p:spTree>
    <p:extLst>
      <p:ext uri="{BB962C8B-B14F-4D97-AF65-F5344CB8AC3E}">
        <p14:creationId xmlns:p14="http://schemas.microsoft.com/office/powerpoint/2010/main" val="3919691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fld id="{D5275551-8909-41A1-B7BA-2635C3F41743}" type="slidenum">
              <a:rPr lang="en-US" altLang="hu-HU" sz="1200" b="0" smtClean="0"/>
              <a:pPr/>
              <a:t>13</a:t>
            </a:fld>
            <a:endParaRPr lang="en-US" altLang="hu-HU" sz="1200" b="0" smtClean="0"/>
          </a:p>
        </p:txBody>
      </p:sp>
      <p:sp>
        <p:nvSpPr>
          <p:cNvPr id="208899" name="Rectangle 2"/>
          <p:cNvSpPr>
            <a:spLocks noGrp="1" noRot="1" noChangeAspect="1" noChangeArrowheads="1" noTextEdit="1"/>
          </p:cNvSpPr>
          <p:nvPr>
            <p:ph type="sldImg"/>
          </p:nvPr>
        </p:nvSpPr>
        <p:spPr>
          <a:ln/>
        </p:spPr>
      </p:sp>
      <p:sp>
        <p:nvSpPr>
          <p:cNvPr id="208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smtClean="0"/>
          </a:p>
        </p:txBody>
      </p:sp>
    </p:spTree>
    <p:extLst>
      <p:ext uri="{BB962C8B-B14F-4D97-AF65-F5344CB8AC3E}">
        <p14:creationId xmlns:p14="http://schemas.microsoft.com/office/powerpoint/2010/main" val="306125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fld id="{9C8A27E5-4697-47BF-B7BF-2B05954D168F}" type="slidenum">
              <a:rPr lang="en-US" altLang="hu-HU" sz="1200" b="0" smtClean="0"/>
              <a:pPr/>
              <a:t>14</a:t>
            </a:fld>
            <a:endParaRPr lang="en-US" altLang="hu-HU" sz="1200" b="0" smtClean="0"/>
          </a:p>
        </p:txBody>
      </p:sp>
      <p:sp>
        <p:nvSpPr>
          <p:cNvPr id="209923" name="Rectangle 2"/>
          <p:cNvSpPr>
            <a:spLocks noGrp="1" noRot="1" noChangeAspect="1" noChangeArrowheads="1" noTextEdit="1"/>
          </p:cNvSpPr>
          <p:nvPr>
            <p:ph type="sldImg"/>
          </p:nvPr>
        </p:nvSpPr>
        <p:spPr>
          <a:ln/>
        </p:spPr>
      </p:sp>
      <p:sp>
        <p:nvSpPr>
          <p:cNvPr id="209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smtClean="0"/>
          </a:p>
        </p:txBody>
      </p:sp>
    </p:spTree>
    <p:extLst>
      <p:ext uri="{BB962C8B-B14F-4D97-AF65-F5344CB8AC3E}">
        <p14:creationId xmlns:p14="http://schemas.microsoft.com/office/powerpoint/2010/main" val="2532762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lstStyle>
            <a:lvl1pPr algn="ctr">
              <a:defRPr sz="6000"/>
            </a:lvl1pPr>
          </a:lstStyle>
          <a:p>
            <a:r>
              <a:rPr lang="hu-HU" smtClean="0"/>
              <a:t>Mintacím szerkesztése</a:t>
            </a:r>
            <a:endParaRPr lang="hu-HU"/>
          </a:p>
        </p:txBody>
      </p:sp>
      <p:sp>
        <p:nvSpPr>
          <p:cNvPr id="3" name="Alcím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9FEE72C8-947F-49BD-930C-934053E4C8AB}" type="datetimeFigureOut">
              <a:rPr lang="hu-HU" smtClean="0"/>
              <a:t>2017.02.21.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EF0F2D1D-DBA7-4635-849F-6633E45EBB0F}" type="slidenum">
              <a:rPr lang="hu-HU" smtClean="0"/>
              <a:t>‹#›</a:t>
            </a:fld>
            <a:endParaRPr lang="hu-HU"/>
          </a:p>
        </p:txBody>
      </p:sp>
    </p:spTree>
    <p:extLst>
      <p:ext uri="{BB962C8B-B14F-4D97-AF65-F5344CB8AC3E}">
        <p14:creationId xmlns:p14="http://schemas.microsoft.com/office/powerpoint/2010/main" val="3429300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9FEE72C8-947F-49BD-930C-934053E4C8AB}" type="datetimeFigureOut">
              <a:rPr lang="hu-HU" smtClean="0"/>
              <a:t>2017.02.21.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EF0F2D1D-DBA7-4635-849F-6633E45EBB0F}" type="slidenum">
              <a:rPr lang="hu-HU" smtClean="0"/>
              <a:t>‹#›</a:t>
            </a:fld>
            <a:endParaRPr lang="hu-HU"/>
          </a:p>
        </p:txBody>
      </p:sp>
    </p:spTree>
    <p:extLst>
      <p:ext uri="{BB962C8B-B14F-4D97-AF65-F5344CB8AC3E}">
        <p14:creationId xmlns:p14="http://schemas.microsoft.com/office/powerpoint/2010/main" val="2889939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24900" y="365125"/>
            <a:ext cx="2628900" cy="5811838"/>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838200" y="365125"/>
            <a:ext cx="7734300" cy="5811838"/>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9FEE72C8-947F-49BD-930C-934053E4C8AB}" type="datetimeFigureOut">
              <a:rPr lang="hu-HU" smtClean="0"/>
              <a:t>2017.02.21.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EF0F2D1D-DBA7-4635-849F-6633E45EBB0F}" type="slidenum">
              <a:rPr lang="hu-HU" smtClean="0"/>
              <a:t>‹#›</a:t>
            </a:fld>
            <a:endParaRPr lang="hu-HU"/>
          </a:p>
        </p:txBody>
      </p:sp>
    </p:spTree>
    <p:extLst>
      <p:ext uri="{BB962C8B-B14F-4D97-AF65-F5344CB8AC3E}">
        <p14:creationId xmlns:p14="http://schemas.microsoft.com/office/powerpoint/2010/main" val="1333691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9FEE72C8-947F-49BD-930C-934053E4C8AB}" type="datetimeFigureOut">
              <a:rPr lang="hu-HU" smtClean="0"/>
              <a:t>2017.02.21.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EF0F2D1D-DBA7-4635-849F-6633E45EBB0F}" type="slidenum">
              <a:rPr lang="hu-HU" smtClean="0"/>
              <a:t>‹#›</a:t>
            </a:fld>
            <a:endParaRPr lang="hu-HU"/>
          </a:p>
        </p:txBody>
      </p:sp>
    </p:spTree>
    <p:extLst>
      <p:ext uri="{BB962C8B-B14F-4D97-AF65-F5344CB8AC3E}">
        <p14:creationId xmlns:p14="http://schemas.microsoft.com/office/powerpoint/2010/main" val="2102531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0" y="1709738"/>
            <a:ext cx="10515600" cy="2852737"/>
          </a:xfrm>
        </p:spPr>
        <p:txBody>
          <a:bodyPr anchor="b"/>
          <a:lstStyle>
            <a:lvl1pPr>
              <a:defRPr sz="6000"/>
            </a:lvl1pPr>
          </a:lstStyle>
          <a:p>
            <a:r>
              <a:rPr lang="hu-HU" smtClean="0"/>
              <a:t>Mintacím szerkesztése</a:t>
            </a:r>
            <a:endParaRPr lang="hu-HU"/>
          </a:p>
        </p:txBody>
      </p:sp>
      <p:sp>
        <p:nvSpPr>
          <p:cNvPr id="3" name="Szöveg hely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9FEE72C8-947F-49BD-930C-934053E4C8AB}" type="datetimeFigureOut">
              <a:rPr lang="hu-HU" smtClean="0"/>
              <a:t>2017.02.21.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EF0F2D1D-DBA7-4635-849F-6633E45EBB0F}" type="slidenum">
              <a:rPr lang="hu-HU" smtClean="0"/>
              <a:t>‹#›</a:t>
            </a:fld>
            <a:endParaRPr lang="hu-HU"/>
          </a:p>
        </p:txBody>
      </p:sp>
    </p:spTree>
    <p:extLst>
      <p:ext uri="{BB962C8B-B14F-4D97-AF65-F5344CB8AC3E}">
        <p14:creationId xmlns:p14="http://schemas.microsoft.com/office/powerpoint/2010/main" val="728096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838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6172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9FEE72C8-947F-49BD-930C-934053E4C8AB}" type="datetimeFigureOut">
              <a:rPr lang="hu-HU" smtClean="0"/>
              <a:t>2017.02.21.</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EF0F2D1D-DBA7-4635-849F-6633E45EBB0F}" type="slidenum">
              <a:rPr lang="hu-HU" smtClean="0"/>
              <a:t>‹#›</a:t>
            </a:fld>
            <a:endParaRPr lang="hu-HU"/>
          </a:p>
        </p:txBody>
      </p:sp>
    </p:spTree>
    <p:extLst>
      <p:ext uri="{BB962C8B-B14F-4D97-AF65-F5344CB8AC3E}">
        <p14:creationId xmlns:p14="http://schemas.microsoft.com/office/powerpoint/2010/main" val="173597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39788" y="365125"/>
            <a:ext cx="10515600" cy="1325563"/>
          </a:xfrm>
        </p:spPr>
        <p:txBody>
          <a:bodyPr/>
          <a:lstStyle/>
          <a:p>
            <a:r>
              <a:rPr lang="hu-HU" smtClean="0"/>
              <a:t>Mintacím szerkesztése</a:t>
            </a:r>
            <a:endParaRPr lang="hu-HU"/>
          </a:p>
        </p:txBody>
      </p:sp>
      <p:sp>
        <p:nvSpPr>
          <p:cNvPr id="3" name="Szöveg hely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839788" y="2505075"/>
            <a:ext cx="5157787"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6172200" y="2505075"/>
            <a:ext cx="5183188"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9FEE72C8-947F-49BD-930C-934053E4C8AB}" type="datetimeFigureOut">
              <a:rPr lang="hu-HU" smtClean="0"/>
              <a:t>2017.02.21.</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EF0F2D1D-DBA7-4635-849F-6633E45EBB0F}" type="slidenum">
              <a:rPr lang="hu-HU" smtClean="0"/>
              <a:t>‹#›</a:t>
            </a:fld>
            <a:endParaRPr lang="hu-HU"/>
          </a:p>
        </p:txBody>
      </p:sp>
    </p:spTree>
    <p:extLst>
      <p:ext uri="{BB962C8B-B14F-4D97-AF65-F5344CB8AC3E}">
        <p14:creationId xmlns:p14="http://schemas.microsoft.com/office/powerpoint/2010/main" val="2984611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9FEE72C8-947F-49BD-930C-934053E4C8AB}" type="datetimeFigureOut">
              <a:rPr lang="hu-HU" smtClean="0"/>
              <a:t>2017.02.21.</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EF0F2D1D-DBA7-4635-849F-6633E45EBB0F}" type="slidenum">
              <a:rPr lang="hu-HU" smtClean="0"/>
              <a:t>‹#›</a:t>
            </a:fld>
            <a:endParaRPr lang="hu-HU"/>
          </a:p>
        </p:txBody>
      </p:sp>
    </p:spTree>
    <p:extLst>
      <p:ext uri="{BB962C8B-B14F-4D97-AF65-F5344CB8AC3E}">
        <p14:creationId xmlns:p14="http://schemas.microsoft.com/office/powerpoint/2010/main" val="1689200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9FEE72C8-947F-49BD-930C-934053E4C8AB}" type="datetimeFigureOut">
              <a:rPr lang="hu-HU" smtClean="0"/>
              <a:t>2017.02.21.</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EF0F2D1D-DBA7-4635-849F-6633E45EBB0F}" type="slidenum">
              <a:rPr lang="hu-HU" smtClean="0"/>
              <a:t>‹#›</a:t>
            </a:fld>
            <a:endParaRPr lang="hu-HU"/>
          </a:p>
        </p:txBody>
      </p:sp>
    </p:spTree>
    <p:extLst>
      <p:ext uri="{BB962C8B-B14F-4D97-AF65-F5344CB8AC3E}">
        <p14:creationId xmlns:p14="http://schemas.microsoft.com/office/powerpoint/2010/main" val="451540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Tartalom hely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9FEE72C8-947F-49BD-930C-934053E4C8AB}" type="datetimeFigureOut">
              <a:rPr lang="hu-HU" smtClean="0"/>
              <a:t>2017.02.21.</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EF0F2D1D-DBA7-4635-849F-6633E45EBB0F}" type="slidenum">
              <a:rPr lang="hu-HU" smtClean="0"/>
              <a:t>‹#›</a:t>
            </a:fld>
            <a:endParaRPr lang="hu-HU"/>
          </a:p>
        </p:txBody>
      </p:sp>
    </p:spTree>
    <p:extLst>
      <p:ext uri="{BB962C8B-B14F-4D97-AF65-F5344CB8AC3E}">
        <p14:creationId xmlns:p14="http://schemas.microsoft.com/office/powerpoint/2010/main" val="1170129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Kép hely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9FEE72C8-947F-49BD-930C-934053E4C8AB}" type="datetimeFigureOut">
              <a:rPr lang="hu-HU" smtClean="0"/>
              <a:t>2017.02.21.</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EF0F2D1D-DBA7-4635-849F-6633E45EBB0F}" type="slidenum">
              <a:rPr lang="hu-HU" smtClean="0"/>
              <a:t>‹#›</a:t>
            </a:fld>
            <a:endParaRPr lang="hu-HU"/>
          </a:p>
        </p:txBody>
      </p:sp>
    </p:spTree>
    <p:extLst>
      <p:ext uri="{BB962C8B-B14F-4D97-AF65-F5344CB8AC3E}">
        <p14:creationId xmlns:p14="http://schemas.microsoft.com/office/powerpoint/2010/main" val="1838336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EE72C8-947F-49BD-930C-934053E4C8AB}" type="datetimeFigureOut">
              <a:rPr lang="hu-HU" smtClean="0"/>
              <a:t>2017.02.21.</a:t>
            </a:fld>
            <a:endParaRPr lang="hu-HU"/>
          </a:p>
        </p:txBody>
      </p:sp>
      <p:sp>
        <p:nvSpPr>
          <p:cNvPr id="5" name="Élőláb hely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0F2D1D-DBA7-4635-849F-6633E45EBB0F}" type="slidenum">
              <a:rPr lang="hu-HU" smtClean="0"/>
              <a:t>‹#›</a:t>
            </a:fld>
            <a:endParaRPr lang="hu-HU"/>
          </a:p>
        </p:txBody>
      </p:sp>
    </p:spTree>
    <p:extLst>
      <p:ext uri="{BB962C8B-B14F-4D97-AF65-F5344CB8AC3E}">
        <p14:creationId xmlns:p14="http://schemas.microsoft.com/office/powerpoint/2010/main" val="7207496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p:txBody>
          <a:bodyPr/>
          <a:lstStyle/>
          <a:p>
            <a:r>
              <a:rPr lang="hu-HU" dirty="0" smtClean="0"/>
              <a:t>Üzemanyag cellák-tüzelőanyagcellák</a:t>
            </a:r>
            <a:endParaRPr lang="hu-HU" dirty="0"/>
          </a:p>
        </p:txBody>
      </p:sp>
      <p:sp>
        <p:nvSpPr>
          <p:cNvPr id="3" name="Alcím 2"/>
          <p:cNvSpPr>
            <a:spLocks noGrp="1"/>
          </p:cNvSpPr>
          <p:nvPr>
            <p:ph type="subTitle" idx="1"/>
          </p:nvPr>
        </p:nvSpPr>
        <p:spPr/>
        <p:txBody>
          <a:bodyPr/>
          <a:lstStyle/>
          <a:p>
            <a:endParaRPr lang="hu-HU"/>
          </a:p>
        </p:txBody>
      </p:sp>
    </p:spTree>
    <p:extLst>
      <p:ext uri="{BB962C8B-B14F-4D97-AF65-F5344CB8AC3E}">
        <p14:creationId xmlns:p14="http://schemas.microsoft.com/office/powerpoint/2010/main" val="541010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Dátum helye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n-US" altLang="hu-HU" sz="1400" b="0">
                <a:solidFill>
                  <a:schemeClr val="bg2"/>
                </a:solidFill>
                <a:latin typeface="Arial" pitchFamily="34" charset="0"/>
              </a:rPr>
              <a:t>Dr. Pátzay György</a:t>
            </a:r>
          </a:p>
        </p:txBody>
      </p:sp>
      <p:sp>
        <p:nvSpPr>
          <p:cNvPr id="88067" name="Dia számának hely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fld id="{16E48C2E-CCD7-46BD-AB3F-23C32FD7ACF0}" type="slidenum">
              <a:rPr lang="en-US" altLang="hu-HU" sz="1400" b="0">
                <a:solidFill>
                  <a:schemeClr val="bg2"/>
                </a:solidFill>
                <a:latin typeface="Arial" pitchFamily="34" charset="0"/>
              </a:rPr>
              <a:pPr/>
              <a:t>10</a:t>
            </a:fld>
            <a:endParaRPr lang="en-US" altLang="hu-HU" sz="1400" b="0">
              <a:solidFill>
                <a:schemeClr val="bg2"/>
              </a:solidFill>
              <a:latin typeface="Arial" pitchFamily="34" charset="0"/>
            </a:endParaRPr>
          </a:p>
        </p:txBody>
      </p:sp>
      <p:pic>
        <p:nvPicPr>
          <p:cNvPr id="88068" name="Picture 2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2400" y="2781301"/>
            <a:ext cx="5143500" cy="351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9" name="Picture 25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4826" y="3357564"/>
            <a:ext cx="260032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0" name="Picture 25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7850" y="260350"/>
            <a:ext cx="2419350" cy="271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1" name="Picture 25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6138" y="188914"/>
            <a:ext cx="2728912"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09994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Dátum helye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n-US" altLang="hu-HU" sz="1400" b="0">
                <a:solidFill>
                  <a:schemeClr val="bg2"/>
                </a:solidFill>
                <a:latin typeface="Arial" pitchFamily="34" charset="0"/>
              </a:rPr>
              <a:t>Dr. Pátzay György</a:t>
            </a:r>
          </a:p>
        </p:txBody>
      </p:sp>
      <p:sp>
        <p:nvSpPr>
          <p:cNvPr id="89091" name="Dia számának hely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fld id="{F201CECE-A23C-40E1-94ED-D04B634A46ED}" type="slidenum">
              <a:rPr lang="en-US" altLang="hu-HU" sz="1400" b="0">
                <a:solidFill>
                  <a:schemeClr val="bg2"/>
                </a:solidFill>
                <a:latin typeface="Arial" pitchFamily="34" charset="0"/>
              </a:rPr>
              <a:pPr/>
              <a:t>11</a:t>
            </a:fld>
            <a:endParaRPr lang="en-US" altLang="hu-HU" sz="1400" b="0">
              <a:solidFill>
                <a:schemeClr val="bg2"/>
              </a:solidFill>
              <a:latin typeface="Arial" pitchFamily="34" charset="0"/>
            </a:endParaRPr>
          </a:p>
        </p:txBody>
      </p:sp>
      <p:sp>
        <p:nvSpPr>
          <p:cNvPr id="89092" name="Rectangle 7"/>
          <p:cNvSpPr>
            <a:spLocks noChangeArrowheads="1"/>
          </p:cNvSpPr>
          <p:nvPr/>
        </p:nvSpPr>
        <p:spPr bwMode="auto">
          <a:xfrm>
            <a:off x="1524000" y="100013"/>
            <a:ext cx="8928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n-US" altLang="hu-HU" sz="1400" b="0">
                <a:latin typeface="Comic Sans MS" pitchFamily="66" charset="0"/>
              </a:rPr>
              <a:t>Az üzemanyagcelláknak számos fajtája van, melyeket a bennük használt elek</a:t>
            </a:r>
            <a:r>
              <a:rPr lang="hu-HU" altLang="hu-HU" sz="1400" b="0">
                <a:latin typeface="Comic Sans MS" pitchFamily="66" charset="0"/>
              </a:rPr>
              <a:t>tro</a:t>
            </a:r>
            <a:r>
              <a:rPr lang="en-US" altLang="hu-HU" sz="1400" b="0">
                <a:latin typeface="Comic Sans MS" pitchFamily="66" charset="0"/>
              </a:rPr>
              <a:t>lit alapján</a:t>
            </a:r>
            <a:r>
              <a:rPr lang="hu-HU" altLang="hu-HU" sz="1400" b="0">
                <a:latin typeface="Comic Sans MS" pitchFamily="66" charset="0"/>
              </a:rPr>
              <a:t> </a:t>
            </a:r>
            <a:r>
              <a:rPr lang="en-US" altLang="hu-HU" sz="1400" b="0">
                <a:latin typeface="Comic Sans MS" pitchFamily="66" charset="0"/>
              </a:rPr>
              <a:t>csoportosítunk: </a:t>
            </a:r>
          </a:p>
        </p:txBody>
      </p:sp>
      <p:graphicFrame>
        <p:nvGraphicFramePr>
          <p:cNvPr id="162941" name="Group 125"/>
          <p:cNvGraphicFramePr>
            <a:graphicFrameLocks noGrp="1"/>
          </p:cNvGraphicFramePr>
          <p:nvPr/>
        </p:nvGraphicFramePr>
        <p:xfrm>
          <a:off x="1630363" y="476250"/>
          <a:ext cx="8858250" cy="5943600"/>
        </p:xfrm>
        <a:graphic>
          <a:graphicData uri="http://schemas.openxmlformats.org/drawingml/2006/table">
            <a:tbl>
              <a:tblPr/>
              <a:tblGrid>
                <a:gridCol w="1422400"/>
                <a:gridCol w="1571625"/>
                <a:gridCol w="1411287"/>
                <a:gridCol w="1316038"/>
                <a:gridCol w="868362"/>
                <a:gridCol w="2268538"/>
              </a:tblGrid>
              <a:tr h="1841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omic Sans MS" pitchFamily="66" charset="0"/>
                        </a:rPr>
                        <a:t>Üzemanyagcella típusa</a:t>
                      </a:r>
                      <a:endParaRPr kumimoji="0" lang="en-US" sz="1200" b="0" i="0" u="none" strike="noStrike" cap="none" normalizeH="0" baseline="0" smtClean="0">
                        <a:ln>
                          <a:noFill/>
                        </a:ln>
                        <a:solidFill>
                          <a:schemeClr val="tx1"/>
                        </a:solidFill>
                        <a:effectLst/>
                        <a:latin typeface="Comic Sans MS" pitchFamily="66" charset="0"/>
                      </a:endParaRPr>
                    </a:p>
                  </a:txBody>
                  <a:tcPr anchor="ctr" horzOverflow="overflow">
                    <a:lnL cap="flat">
                      <a:noFill/>
                    </a:lnL>
                    <a:lnR>
                      <a:noFill/>
                    </a:lnR>
                    <a:lnT cap="flat">
                      <a:noFill/>
                    </a:lnT>
                    <a:lnB>
                      <a:noFill/>
                    </a:lnB>
                    <a:lnTlToBr>
                      <a:noFill/>
                    </a:lnTlToBr>
                    <a:lnBlToTr>
                      <a:noFill/>
                    </a:lnBlToTr>
                    <a:solidFill>
                      <a:srgbClr val="ECEE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omic Sans MS" pitchFamily="66" charset="0"/>
                        </a:rPr>
                        <a:t>Elektrolit</a:t>
                      </a:r>
                      <a:endParaRPr kumimoji="0" lang="en-US" sz="1200" b="0" i="0" u="none" strike="noStrike" cap="none" normalizeH="0" baseline="0" smtClean="0">
                        <a:ln>
                          <a:noFill/>
                        </a:ln>
                        <a:solidFill>
                          <a:schemeClr val="tx1"/>
                        </a:solidFill>
                        <a:effectLst/>
                        <a:latin typeface="Comic Sans MS" pitchFamily="66" charset="0"/>
                      </a:endParaRPr>
                    </a:p>
                  </a:txBody>
                  <a:tcPr anchor="ctr" horzOverflow="overflow">
                    <a:lnL>
                      <a:noFill/>
                    </a:lnL>
                    <a:lnR>
                      <a:noFill/>
                    </a:lnR>
                    <a:lnT cap="flat">
                      <a:noFill/>
                    </a:lnT>
                    <a:lnB>
                      <a:noFill/>
                    </a:lnB>
                    <a:lnTlToBr>
                      <a:noFill/>
                    </a:lnTlToBr>
                    <a:lnBlToTr>
                      <a:noFill/>
                    </a:lnBlToTr>
                    <a:solidFill>
                      <a:srgbClr val="ECEE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omic Sans MS" pitchFamily="66" charset="0"/>
                        </a:rPr>
                        <a:t>Működési hőmérséklet</a:t>
                      </a:r>
                      <a:endParaRPr kumimoji="0" lang="en-US" sz="1200" b="0" i="0" u="none" strike="noStrike" cap="none" normalizeH="0" baseline="0" smtClean="0">
                        <a:ln>
                          <a:noFill/>
                        </a:ln>
                        <a:solidFill>
                          <a:schemeClr val="tx1"/>
                        </a:solidFill>
                        <a:effectLst/>
                        <a:latin typeface="Comic Sans MS" pitchFamily="66" charset="0"/>
                      </a:endParaRPr>
                    </a:p>
                  </a:txBody>
                  <a:tcPr anchor="ctr" horzOverflow="overflow">
                    <a:lnL>
                      <a:noFill/>
                    </a:lnL>
                    <a:lnR>
                      <a:noFill/>
                    </a:lnR>
                    <a:lnT cap="flat">
                      <a:noFill/>
                    </a:lnT>
                    <a:lnB>
                      <a:noFill/>
                    </a:lnB>
                    <a:lnTlToBr>
                      <a:noFill/>
                    </a:lnTlToBr>
                    <a:lnBlToTr>
                      <a:noFill/>
                    </a:lnBlToTr>
                    <a:solidFill>
                      <a:srgbClr val="ECEE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omic Sans MS" pitchFamily="66" charset="0"/>
                        </a:rPr>
                        <a:t>Elektromos hatásfok</a:t>
                      </a:r>
                      <a:endParaRPr kumimoji="0" lang="en-US" sz="1200" b="0" i="0" u="none" strike="noStrike" cap="none" normalizeH="0" baseline="0" smtClean="0">
                        <a:ln>
                          <a:noFill/>
                        </a:ln>
                        <a:solidFill>
                          <a:schemeClr val="tx1"/>
                        </a:solidFill>
                        <a:effectLst/>
                        <a:latin typeface="Comic Sans MS" pitchFamily="66" charset="0"/>
                      </a:endParaRPr>
                    </a:p>
                  </a:txBody>
                  <a:tcPr anchor="ctr" horzOverflow="overflow">
                    <a:lnL>
                      <a:noFill/>
                    </a:lnL>
                    <a:lnR>
                      <a:noFill/>
                    </a:lnR>
                    <a:lnT cap="flat">
                      <a:noFill/>
                    </a:lnT>
                    <a:lnB>
                      <a:noFill/>
                    </a:lnB>
                    <a:lnTlToBr>
                      <a:noFill/>
                    </a:lnTlToBr>
                    <a:lnBlToTr>
                      <a:noFill/>
                    </a:lnBlToTr>
                    <a:solidFill>
                      <a:srgbClr val="ECEE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omic Sans MS" pitchFamily="66" charset="0"/>
                        </a:rPr>
                        <a:t>Üzemany</a:t>
                      </a:r>
                      <a:r>
                        <a:rPr kumimoji="0" lang="hu-HU" sz="1200" b="1" i="0" u="none" strike="noStrike" cap="none" normalizeH="0" baseline="0" smtClean="0">
                          <a:ln>
                            <a:noFill/>
                          </a:ln>
                          <a:solidFill>
                            <a:schemeClr val="tx1"/>
                          </a:solidFill>
                          <a:effectLst/>
                          <a:latin typeface="Comic Sans MS" pitchFamily="66" charset="0"/>
                        </a:rPr>
                        <a:t>a</a:t>
                      </a:r>
                      <a:r>
                        <a:rPr kumimoji="0" lang="en-US" sz="1200" b="1" i="0" u="none" strike="noStrike" cap="none" normalizeH="0" baseline="0" smtClean="0">
                          <a:ln>
                            <a:noFill/>
                          </a:ln>
                          <a:solidFill>
                            <a:schemeClr val="tx1"/>
                          </a:solidFill>
                          <a:effectLst/>
                          <a:latin typeface="Comic Sans MS" pitchFamily="66" charset="0"/>
                        </a:rPr>
                        <a:t>g</a:t>
                      </a:r>
                      <a:endParaRPr kumimoji="0" lang="en-US" sz="1200" b="0" i="0" u="none" strike="noStrike" cap="none" normalizeH="0" baseline="0" smtClean="0">
                        <a:ln>
                          <a:noFill/>
                        </a:ln>
                        <a:solidFill>
                          <a:schemeClr val="tx1"/>
                        </a:solidFill>
                        <a:effectLst/>
                        <a:latin typeface="Comic Sans MS" pitchFamily="66" charset="0"/>
                      </a:endParaRPr>
                    </a:p>
                  </a:txBody>
                  <a:tcPr anchor="ctr" horzOverflow="overflow">
                    <a:lnL>
                      <a:noFill/>
                    </a:lnL>
                    <a:lnR>
                      <a:noFill/>
                    </a:lnR>
                    <a:lnT cap="flat">
                      <a:noFill/>
                    </a:lnT>
                    <a:lnB>
                      <a:noFill/>
                    </a:lnB>
                    <a:lnTlToBr>
                      <a:noFill/>
                    </a:lnTlToBr>
                    <a:lnBlToTr>
                      <a:noFill/>
                    </a:lnBlToTr>
                    <a:solidFill>
                      <a:srgbClr val="ECEE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Comic Sans MS" pitchFamily="66" charset="0"/>
                        </a:rPr>
                        <a:t>   </a:t>
                      </a:r>
                      <a:r>
                        <a:rPr kumimoji="0" lang="en-US" sz="1200" b="1" i="0" u="none" strike="noStrike" cap="none" normalizeH="0" baseline="0" smtClean="0">
                          <a:ln>
                            <a:noFill/>
                          </a:ln>
                          <a:solidFill>
                            <a:schemeClr val="tx1"/>
                          </a:solidFill>
                          <a:effectLst/>
                          <a:latin typeface="Comic Sans MS" pitchFamily="66" charset="0"/>
                        </a:rPr>
                        <a:t>Felhasználási terület</a:t>
                      </a:r>
                      <a:endParaRPr kumimoji="0" lang="en-US" sz="1200" b="0" i="0" u="none" strike="noStrike" cap="none" normalizeH="0" baseline="0" smtClean="0">
                        <a:ln>
                          <a:noFill/>
                        </a:ln>
                        <a:solidFill>
                          <a:schemeClr val="tx1"/>
                        </a:solidFill>
                        <a:effectLst/>
                        <a:latin typeface="Comic Sans MS" pitchFamily="66" charset="0"/>
                      </a:endParaRPr>
                    </a:p>
                  </a:txBody>
                  <a:tcPr anchor="ctr" horzOverflow="overflow">
                    <a:lnL>
                      <a:noFill/>
                    </a:lnL>
                    <a:lnR cap="flat">
                      <a:noFill/>
                    </a:lnR>
                    <a:lnT cap="flat">
                      <a:noFill/>
                    </a:lnT>
                    <a:lnB>
                      <a:noFill/>
                    </a:lnB>
                    <a:lnTlToBr>
                      <a:noFill/>
                    </a:lnTlToBr>
                    <a:lnBlToTr>
                      <a:noFill/>
                    </a:lnBlToTr>
                    <a:solidFill>
                      <a:srgbClr val="ECEEFF"/>
                    </a:solidFill>
                  </a:tcPr>
                </a:tc>
              </a:tr>
              <a:tr h="2746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omic Sans MS" pitchFamily="66" charset="0"/>
                        </a:rPr>
                        <a:t>AFC</a:t>
                      </a:r>
                      <a:r>
                        <a:rPr kumimoji="0" lang="en-US" sz="1200" b="0" i="0" u="none" strike="noStrike" cap="none" normalizeH="0" baseline="0" smtClean="0">
                          <a:ln>
                            <a:noFill/>
                          </a:ln>
                          <a:solidFill>
                            <a:schemeClr val="tx1"/>
                          </a:solidFill>
                          <a:effectLst/>
                          <a:latin typeface="Comic Sans MS" pitchFamily="66" charset="0"/>
                        </a:rPr>
                        <a:t> </a:t>
                      </a:r>
                      <a:br>
                        <a:rPr kumimoji="0" lang="en-US" sz="1200" b="0" i="0" u="none" strike="noStrike" cap="none" normalizeH="0" baseline="0" smtClean="0">
                          <a:ln>
                            <a:noFill/>
                          </a:ln>
                          <a:solidFill>
                            <a:schemeClr val="tx1"/>
                          </a:solidFill>
                          <a:effectLst/>
                          <a:latin typeface="Comic Sans MS" pitchFamily="66" charset="0"/>
                        </a:rPr>
                      </a:br>
                      <a:r>
                        <a:rPr kumimoji="0" lang="en-US" sz="1200" b="0" i="0" u="none" strike="noStrike" cap="none" normalizeH="0" baseline="0" smtClean="0">
                          <a:ln>
                            <a:noFill/>
                          </a:ln>
                          <a:solidFill>
                            <a:schemeClr val="tx1"/>
                          </a:solidFill>
                          <a:effectLst/>
                          <a:latin typeface="Comic Sans MS" pitchFamily="66" charset="0"/>
                        </a:rPr>
                        <a:t>alkáli elektrolitos cella</a:t>
                      </a:r>
                    </a:p>
                  </a:txBody>
                  <a:tcPr anchor="ctr" horzOverflow="overflow">
                    <a:lnL cap="flat">
                      <a:noFill/>
                    </a:lnL>
                    <a:lnR>
                      <a:noFill/>
                    </a:lnR>
                    <a:lnT>
                      <a:noFill/>
                    </a:lnT>
                    <a:lnB>
                      <a:noFill/>
                    </a:lnB>
                    <a:lnTlToBr>
                      <a:noFill/>
                    </a:lnTlToBr>
                    <a:lnBlToTr>
                      <a:noFill/>
                    </a:lnBlToTr>
                    <a:solidFill>
                      <a:srgbClr val="FFE8E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omic Sans MS" pitchFamily="66" charset="0"/>
                        </a:rPr>
                        <a:t>30% kálium-hidroxid oldat,</a:t>
                      </a:r>
                      <a:br>
                        <a:rPr kumimoji="0" lang="en-US" sz="1200" b="0" i="0" u="none" strike="noStrike" cap="none" normalizeH="0" baseline="0" smtClean="0">
                          <a:ln>
                            <a:noFill/>
                          </a:ln>
                          <a:solidFill>
                            <a:schemeClr val="tx1"/>
                          </a:solidFill>
                          <a:effectLst/>
                          <a:latin typeface="Comic Sans MS" pitchFamily="66" charset="0"/>
                        </a:rPr>
                      </a:br>
                      <a:r>
                        <a:rPr kumimoji="0" lang="en-US" sz="1200" b="0" i="0" u="none" strike="noStrike" cap="none" normalizeH="0" baseline="0" smtClean="0">
                          <a:ln>
                            <a:noFill/>
                          </a:ln>
                          <a:solidFill>
                            <a:schemeClr val="tx1"/>
                          </a:solidFill>
                          <a:effectLst/>
                          <a:latin typeface="Comic Sans MS" pitchFamily="66" charset="0"/>
                        </a:rPr>
                        <a:t>gél</a:t>
                      </a:r>
                    </a:p>
                  </a:txBody>
                  <a:tcPr anchor="ctr" horzOverflow="overflow">
                    <a:lnL>
                      <a:noFill/>
                    </a:lnL>
                    <a:lnR>
                      <a:noFill/>
                    </a:lnR>
                    <a:lnT>
                      <a:noFill/>
                    </a:lnT>
                    <a:lnB>
                      <a:noFill/>
                    </a:lnB>
                    <a:lnTlToBr>
                      <a:noFill/>
                    </a:lnTlToBr>
                    <a:lnBlToTr>
                      <a:noFill/>
                    </a:lnBlToTr>
                    <a:solidFill>
                      <a:srgbClr val="FFE8E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omic Sans MS" pitchFamily="66" charset="0"/>
                        </a:rPr>
                        <a:t>80 </a:t>
                      </a:r>
                      <a:r>
                        <a:rPr kumimoji="0" lang="en-US" sz="1200" b="0" i="0" u="none" strike="noStrike" cap="none" normalizeH="0" baseline="30000" smtClean="0">
                          <a:ln>
                            <a:noFill/>
                          </a:ln>
                          <a:solidFill>
                            <a:schemeClr val="tx1"/>
                          </a:solidFill>
                          <a:effectLst/>
                          <a:latin typeface="Comic Sans MS" pitchFamily="66" charset="0"/>
                        </a:rPr>
                        <a:t>o</a:t>
                      </a:r>
                      <a:r>
                        <a:rPr kumimoji="0" lang="en-US" sz="1200" b="0" i="0" u="none" strike="noStrike" cap="none" normalizeH="0" baseline="0" smtClean="0">
                          <a:ln>
                            <a:noFill/>
                          </a:ln>
                          <a:solidFill>
                            <a:schemeClr val="tx1"/>
                          </a:solidFill>
                          <a:effectLst/>
                          <a:latin typeface="Comic Sans MS" pitchFamily="66" charset="0"/>
                        </a:rPr>
                        <a:t>C</a:t>
                      </a:r>
                    </a:p>
                  </a:txBody>
                  <a:tcPr anchor="ctr" horzOverflow="overflow">
                    <a:lnL>
                      <a:noFill/>
                    </a:lnL>
                    <a:lnR>
                      <a:noFill/>
                    </a:lnR>
                    <a:lnT>
                      <a:noFill/>
                    </a:lnT>
                    <a:lnB>
                      <a:noFill/>
                    </a:lnB>
                    <a:lnTlToBr>
                      <a:noFill/>
                    </a:lnTlToBr>
                    <a:lnBlToTr>
                      <a:noFill/>
                    </a:lnBlToTr>
                    <a:solidFill>
                      <a:srgbClr val="FFE8E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omic Sans MS" pitchFamily="66" charset="0"/>
                        </a:rPr>
                        <a:t>elméleti: 70%</a:t>
                      </a:r>
                      <a:br>
                        <a:rPr kumimoji="0" lang="en-US" sz="1200" b="0" i="0" u="none" strike="noStrike" cap="none" normalizeH="0" baseline="0" smtClean="0">
                          <a:ln>
                            <a:noFill/>
                          </a:ln>
                          <a:solidFill>
                            <a:schemeClr val="tx1"/>
                          </a:solidFill>
                          <a:effectLst/>
                          <a:latin typeface="Comic Sans MS" pitchFamily="66" charset="0"/>
                        </a:rPr>
                      </a:br>
                      <a:r>
                        <a:rPr kumimoji="0" lang="en-US" sz="1200" b="0" i="0" u="none" strike="noStrike" cap="none" normalizeH="0" baseline="0" smtClean="0">
                          <a:ln>
                            <a:noFill/>
                          </a:ln>
                          <a:solidFill>
                            <a:schemeClr val="tx1"/>
                          </a:solidFill>
                          <a:effectLst/>
                          <a:latin typeface="Comic Sans MS" pitchFamily="66" charset="0"/>
                        </a:rPr>
                        <a:t>gyakorlati: 62%</a:t>
                      </a:r>
                    </a:p>
                  </a:txBody>
                  <a:tcPr anchor="ctr" horzOverflow="overflow">
                    <a:lnL>
                      <a:noFill/>
                    </a:lnL>
                    <a:lnR>
                      <a:noFill/>
                    </a:lnR>
                    <a:lnT>
                      <a:noFill/>
                    </a:lnT>
                    <a:lnB>
                      <a:noFill/>
                    </a:lnB>
                    <a:lnTlToBr>
                      <a:noFill/>
                    </a:lnTlToBr>
                    <a:lnBlToTr>
                      <a:noFill/>
                    </a:lnBlToTr>
                    <a:solidFill>
                      <a:srgbClr val="FFE8E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omic Sans MS" pitchFamily="66" charset="0"/>
                        </a:rPr>
                        <a:t>- tiszta H</a:t>
                      </a:r>
                      <a:r>
                        <a:rPr kumimoji="0" lang="en-US" sz="1200" b="0" i="0" u="none" strike="noStrike" cap="none" normalizeH="0" baseline="-30000" smtClean="0">
                          <a:ln>
                            <a:noFill/>
                          </a:ln>
                          <a:solidFill>
                            <a:schemeClr val="tx1"/>
                          </a:solidFill>
                          <a:effectLst/>
                          <a:latin typeface="Comic Sans MS" pitchFamily="66" charset="0"/>
                        </a:rPr>
                        <a:t>2</a:t>
                      </a:r>
                      <a:r>
                        <a:rPr kumimoji="0" lang="en-US" sz="1200" b="0" i="0" u="none" strike="noStrike" cap="none" normalizeH="0" baseline="0" smtClean="0">
                          <a:ln>
                            <a:noFill/>
                          </a:ln>
                          <a:solidFill>
                            <a:schemeClr val="tx1"/>
                          </a:solidFill>
                          <a:effectLst/>
                          <a:latin typeface="Comic Sans MS" pitchFamily="66" charset="0"/>
                        </a:rPr>
                        <a:t/>
                      </a:r>
                      <a:br>
                        <a:rPr kumimoji="0" lang="en-US" sz="1200" b="0" i="0" u="none" strike="noStrike" cap="none" normalizeH="0" baseline="0" smtClean="0">
                          <a:ln>
                            <a:noFill/>
                          </a:ln>
                          <a:solidFill>
                            <a:schemeClr val="tx1"/>
                          </a:solidFill>
                          <a:effectLst/>
                          <a:latin typeface="Comic Sans MS" pitchFamily="66" charset="0"/>
                        </a:rPr>
                      </a:br>
                      <a:r>
                        <a:rPr kumimoji="0" lang="en-US" sz="1200" b="0" i="0" u="none" strike="noStrike" cap="none" normalizeH="0" baseline="0" smtClean="0">
                          <a:ln>
                            <a:noFill/>
                          </a:ln>
                          <a:solidFill>
                            <a:schemeClr val="tx1"/>
                          </a:solidFill>
                          <a:effectLst/>
                          <a:latin typeface="Comic Sans MS" pitchFamily="66" charset="0"/>
                        </a:rPr>
                        <a:t>- O</a:t>
                      </a:r>
                      <a:r>
                        <a:rPr kumimoji="0" lang="en-US" sz="1200" b="0" i="0" u="none" strike="noStrike" cap="none" normalizeH="0" baseline="-30000" smtClean="0">
                          <a:ln>
                            <a:noFill/>
                          </a:ln>
                          <a:solidFill>
                            <a:schemeClr val="tx1"/>
                          </a:solidFill>
                          <a:effectLst/>
                          <a:latin typeface="Comic Sans MS" pitchFamily="66" charset="0"/>
                        </a:rPr>
                        <a:t>2</a:t>
                      </a:r>
                      <a:endParaRPr kumimoji="0" lang="en-US" sz="1200" b="0" i="0" u="none" strike="noStrike" cap="none" normalizeH="0" baseline="0" smtClean="0">
                        <a:ln>
                          <a:noFill/>
                        </a:ln>
                        <a:solidFill>
                          <a:schemeClr val="tx1"/>
                        </a:solidFill>
                        <a:effectLst/>
                        <a:latin typeface="Comic Sans MS" pitchFamily="66" charset="0"/>
                      </a:endParaRPr>
                    </a:p>
                  </a:txBody>
                  <a:tcPr anchor="ctr" horzOverflow="overflow">
                    <a:lnL>
                      <a:noFill/>
                    </a:lnL>
                    <a:lnR>
                      <a:noFill/>
                    </a:lnR>
                    <a:lnT>
                      <a:noFill/>
                    </a:lnT>
                    <a:lnB>
                      <a:noFill/>
                    </a:lnB>
                    <a:lnTlToBr>
                      <a:noFill/>
                    </a:lnTlToBr>
                    <a:lnBlToTr>
                      <a:noFill/>
                    </a:lnBlToTr>
                    <a:solidFill>
                      <a:srgbClr val="FFE8E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sz="1200" b="0" i="0" u="none" strike="noStrike" cap="none" normalizeH="0" baseline="0" smtClean="0">
                          <a:ln>
                            <a:noFill/>
                          </a:ln>
                          <a:solidFill>
                            <a:schemeClr val="tx1"/>
                          </a:solidFill>
                          <a:effectLst/>
                          <a:latin typeface="Comic Sans MS" pitchFamily="66" charset="0"/>
                        </a:rPr>
                        <a:t>   </a:t>
                      </a:r>
                      <a:r>
                        <a:rPr kumimoji="0" lang="en-US" sz="1200" b="0" i="0" u="none" strike="noStrike" cap="none" normalizeH="0" baseline="0" smtClean="0">
                          <a:ln>
                            <a:noFill/>
                          </a:ln>
                          <a:solidFill>
                            <a:schemeClr val="tx1"/>
                          </a:solidFill>
                          <a:effectLst/>
                          <a:latin typeface="Comic Sans MS" pitchFamily="66" charset="0"/>
                        </a:rPr>
                        <a:t>- járműipar</a:t>
                      </a:r>
                      <a:br>
                        <a:rPr kumimoji="0" lang="en-US" sz="1200" b="0" i="0" u="none" strike="noStrike" cap="none" normalizeH="0" baseline="0" smtClean="0">
                          <a:ln>
                            <a:noFill/>
                          </a:ln>
                          <a:solidFill>
                            <a:schemeClr val="tx1"/>
                          </a:solidFill>
                          <a:effectLst/>
                          <a:latin typeface="Comic Sans MS" pitchFamily="66" charset="0"/>
                        </a:rPr>
                      </a:br>
                      <a:r>
                        <a:rPr kumimoji="0" lang="hu-HU" sz="1200" b="0" i="0" u="none" strike="noStrike" cap="none" normalizeH="0" baseline="0" smtClean="0">
                          <a:ln>
                            <a:noFill/>
                          </a:ln>
                          <a:solidFill>
                            <a:schemeClr val="tx1"/>
                          </a:solidFill>
                          <a:effectLst/>
                          <a:latin typeface="Comic Sans MS" pitchFamily="66" charset="0"/>
                        </a:rPr>
                        <a:t>   </a:t>
                      </a:r>
                      <a:r>
                        <a:rPr kumimoji="0" lang="en-US" sz="1200" b="0" i="0" u="none" strike="noStrike" cap="none" normalizeH="0" baseline="0" smtClean="0">
                          <a:ln>
                            <a:noFill/>
                          </a:ln>
                          <a:solidFill>
                            <a:schemeClr val="tx1"/>
                          </a:solidFill>
                          <a:effectLst/>
                          <a:latin typeface="Comic Sans MS" pitchFamily="66" charset="0"/>
                        </a:rPr>
                        <a:t>- hadiipar</a:t>
                      </a:r>
                    </a:p>
                  </a:txBody>
                  <a:tcPr anchor="ctr" horzOverflow="overflow">
                    <a:lnL>
                      <a:noFill/>
                    </a:lnL>
                    <a:lnR cap="flat">
                      <a:noFill/>
                    </a:lnR>
                    <a:lnT>
                      <a:noFill/>
                    </a:lnT>
                    <a:lnB>
                      <a:noFill/>
                    </a:lnB>
                    <a:lnTlToBr>
                      <a:noFill/>
                    </a:lnTlToBr>
                    <a:lnBlToTr>
                      <a:noFill/>
                    </a:lnBlToTr>
                    <a:solidFill>
                      <a:srgbClr val="FFE8E9"/>
                    </a:solidFill>
                  </a:tcPr>
                </a:tc>
              </a:tr>
              <a:tr h="3667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omic Sans MS" pitchFamily="66" charset="0"/>
                        </a:rPr>
                        <a:t>PEMFC</a:t>
                      </a:r>
                      <a:r>
                        <a:rPr kumimoji="0" lang="en-US" sz="1200" b="0" i="0" u="none" strike="noStrike" cap="none" normalizeH="0" baseline="0" smtClean="0">
                          <a:ln>
                            <a:noFill/>
                          </a:ln>
                          <a:solidFill>
                            <a:schemeClr val="tx1"/>
                          </a:solidFill>
                          <a:effectLst/>
                          <a:latin typeface="Comic Sans MS" pitchFamily="66" charset="0"/>
                        </a:rPr>
                        <a:t/>
                      </a:r>
                      <a:br>
                        <a:rPr kumimoji="0" lang="en-US" sz="1200" b="0" i="0" u="none" strike="noStrike" cap="none" normalizeH="0" baseline="0" smtClean="0">
                          <a:ln>
                            <a:noFill/>
                          </a:ln>
                          <a:solidFill>
                            <a:schemeClr val="tx1"/>
                          </a:solidFill>
                          <a:effectLst/>
                          <a:latin typeface="Comic Sans MS" pitchFamily="66" charset="0"/>
                        </a:rPr>
                      </a:br>
                      <a:r>
                        <a:rPr kumimoji="0" lang="en-US" sz="1200" b="0" i="0" u="none" strike="noStrike" cap="none" normalizeH="0" baseline="0" smtClean="0">
                          <a:ln>
                            <a:noFill/>
                          </a:ln>
                          <a:solidFill>
                            <a:schemeClr val="tx1"/>
                          </a:solidFill>
                          <a:effectLst/>
                          <a:latin typeface="Comic Sans MS" pitchFamily="66" charset="0"/>
                        </a:rPr>
                        <a:t>membránú cella</a:t>
                      </a:r>
                    </a:p>
                  </a:txBody>
                  <a:tcPr anchor="ctr" horzOverflow="overflow">
                    <a:lnL cap="flat">
                      <a:noFill/>
                    </a:lnL>
                    <a:lnR>
                      <a:noFill/>
                    </a:lnR>
                    <a:lnT>
                      <a:noFill/>
                    </a:lnT>
                    <a:lnB>
                      <a:noFill/>
                    </a:lnB>
                    <a:lnTlToBr>
                      <a:noFill/>
                    </a:lnTlToBr>
                    <a:lnBlToTr>
                      <a:noFill/>
                    </a:lnBlToTr>
                    <a:solidFill>
                      <a:srgbClr val="FFD9D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omic Sans MS" pitchFamily="66" charset="0"/>
                        </a:rPr>
                        <a:t>protonáteresztő membrán</a:t>
                      </a:r>
                    </a:p>
                  </a:txBody>
                  <a:tcPr anchor="ctr" horzOverflow="overflow">
                    <a:lnL>
                      <a:noFill/>
                    </a:lnL>
                    <a:lnR>
                      <a:noFill/>
                    </a:lnR>
                    <a:lnT>
                      <a:noFill/>
                    </a:lnT>
                    <a:lnB>
                      <a:noFill/>
                    </a:lnB>
                    <a:lnTlToBr>
                      <a:noFill/>
                    </a:lnTlToBr>
                    <a:lnBlToTr>
                      <a:noFill/>
                    </a:lnBlToTr>
                    <a:solidFill>
                      <a:srgbClr val="FFD9D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omic Sans MS" pitchFamily="66" charset="0"/>
                        </a:rPr>
                        <a:t>80 </a:t>
                      </a:r>
                      <a:r>
                        <a:rPr kumimoji="0" lang="en-US" sz="1200" b="0" i="0" u="none" strike="noStrike" cap="none" normalizeH="0" baseline="30000" smtClean="0">
                          <a:ln>
                            <a:noFill/>
                          </a:ln>
                          <a:solidFill>
                            <a:schemeClr val="tx1"/>
                          </a:solidFill>
                          <a:effectLst/>
                          <a:latin typeface="Comic Sans MS" pitchFamily="66" charset="0"/>
                        </a:rPr>
                        <a:t>o</a:t>
                      </a:r>
                      <a:r>
                        <a:rPr kumimoji="0" lang="en-US" sz="1200" b="0" i="0" u="none" strike="noStrike" cap="none" normalizeH="0" baseline="0" smtClean="0">
                          <a:ln>
                            <a:noFill/>
                          </a:ln>
                          <a:solidFill>
                            <a:schemeClr val="tx1"/>
                          </a:solidFill>
                          <a:effectLst/>
                          <a:latin typeface="Comic Sans MS" pitchFamily="66" charset="0"/>
                        </a:rPr>
                        <a:t>C</a:t>
                      </a:r>
                    </a:p>
                  </a:txBody>
                  <a:tcPr anchor="ctr" horzOverflow="overflow">
                    <a:lnL>
                      <a:noFill/>
                    </a:lnL>
                    <a:lnR>
                      <a:noFill/>
                    </a:lnR>
                    <a:lnT>
                      <a:noFill/>
                    </a:lnT>
                    <a:lnB>
                      <a:noFill/>
                    </a:lnB>
                    <a:lnTlToBr>
                      <a:noFill/>
                    </a:lnTlToBr>
                    <a:lnBlToTr>
                      <a:noFill/>
                    </a:lnBlToTr>
                    <a:solidFill>
                      <a:srgbClr val="FFD9D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omic Sans MS" pitchFamily="66" charset="0"/>
                        </a:rPr>
                        <a:t>elméleti: 68%</a:t>
                      </a:r>
                      <a:br>
                        <a:rPr kumimoji="0" lang="en-US" sz="1200" b="0" i="0" u="none" strike="noStrike" cap="none" normalizeH="0" baseline="0" smtClean="0">
                          <a:ln>
                            <a:noFill/>
                          </a:ln>
                          <a:solidFill>
                            <a:schemeClr val="tx1"/>
                          </a:solidFill>
                          <a:effectLst/>
                          <a:latin typeface="Comic Sans MS" pitchFamily="66" charset="0"/>
                        </a:rPr>
                      </a:br>
                      <a:r>
                        <a:rPr kumimoji="0" lang="en-US" sz="1200" b="0" i="0" u="none" strike="noStrike" cap="none" normalizeH="0" baseline="0" smtClean="0">
                          <a:ln>
                            <a:noFill/>
                          </a:ln>
                          <a:solidFill>
                            <a:schemeClr val="tx1"/>
                          </a:solidFill>
                          <a:effectLst/>
                          <a:latin typeface="Comic Sans MS" pitchFamily="66" charset="0"/>
                        </a:rPr>
                        <a:t>gyakorlati: 50%</a:t>
                      </a:r>
                    </a:p>
                  </a:txBody>
                  <a:tcPr anchor="ctr" horzOverflow="overflow">
                    <a:lnL>
                      <a:noFill/>
                    </a:lnL>
                    <a:lnR>
                      <a:noFill/>
                    </a:lnR>
                    <a:lnT>
                      <a:noFill/>
                    </a:lnT>
                    <a:lnB>
                      <a:noFill/>
                    </a:lnB>
                    <a:lnTlToBr>
                      <a:noFill/>
                    </a:lnTlToBr>
                    <a:lnBlToTr>
                      <a:noFill/>
                    </a:lnBlToTr>
                    <a:solidFill>
                      <a:srgbClr val="FFD9D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omic Sans MS" pitchFamily="66" charset="0"/>
                        </a:rPr>
                        <a:t>- tiszta H</a:t>
                      </a:r>
                      <a:r>
                        <a:rPr kumimoji="0" lang="en-US" sz="1200" b="0" i="0" u="none" strike="noStrike" cap="none" normalizeH="0" baseline="-30000" smtClean="0">
                          <a:ln>
                            <a:noFill/>
                          </a:ln>
                          <a:solidFill>
                            <a:schemeClr val="tx1"/>
                          </a:solidFill>
                          <a:effectLst/>
                          <a:latin typeface="Comic Sans MS" pitchFamily="66" charset="0"/>
                        </a:rPr>
                        <a:t>2</a:t>
                      </a:r>
                      <a:r>
                        <a:rPr kumimoji="0" lang="en-US" sz="1200" b="0" i="0" u="none" strike="noStrike" cap="none" normalizeH="0" baseline="0" smtClean="0">
                          <a:ln>
                            <a:noFill/>
                          </a:ln>
                          <a:solidFill>
                            <a:schemeClr val="tx1"/>
                          </a:solidFill>
                          <a:effectLst/>
                          <a:latin typeface="Comic Sans MS" pitchFamily="66" charset="0"/>
                        </a:rPr>
                        <a:t/>
                      </a:r>
                      <a:br>
                        <a:rPr kumimoji="0" lang="en-US" sz="1200" b="0" i="0" u="none" strike="noStrike" cap="none" normalizeH="0" baseline="0" smtClean="0">
                          <a:ln>
                            <a:noFill/>
                          </a:ln>
                          <a:solidFill>
                            <a:schemeClr val="tx1"/>
                          </a:solidFill>
                          <a:effectLst/>
                          <a:latin typeface="Comic Sans MS" pitchFamily="66" charset="0"/>
                        </a:rPr>
                      </a:br>
                      <a:r>
                        <a:rPr kumimoji="0" lang="en-US" sz="1200" b="0" i="0" u="none" strike="noStrike" cap="none" normalizeH="0" baseline="0" smtClean="0">
                          <a:ln>
                            <a:noFill/>
                          </a:ln>
                          <a:solidFill>
                            <a:schemeClr val="tx1"/>
                          </a:solidFill>
                          <a:effectLst/>
                          <a:latin typeface="Comic Sans MS" pitchFamily="66" charset="0"/>
                        </a:rPr>
                        <a:t>- O</a:t>
                      </a:r>
                      <a:r>
                        <a:rPr kumimoji="0" lang="en-US" sz="1200" b="0" i="0" u="none" strike="noStrike" cap="none" normalizeH="0" baseline="-30000" smtClean="0">
                          <a:ln>
                            <a:noFill/>
                          </a:ln>
                          <a:solidFill>
                            <a:schemeClr val="tx1"/>
                          </a:solidFill>
                          <a:effectLst/>
                          <a:latin typeface="Comic Sans MS" pitchFamily="66" charset="0"/>
                        </a:rPr>
                        <a:t>2</a:t>
                      </a:r>
                      <a:r>
                        <a:rPr kumimoji="0" lang="en-US" sz="1200" b="0" i="0" u="none" strike="noStrike" cap="none" normalizeH="0" baseline="0" smtClean="0">
                          <a:ln>
                            <a:noFill/>
                          </a:ln>
                          <a:solidFill>
                            <a:schemeClr val="tx1"/>
                          </a:solidFill>
                          <a:effectLst/>
                          <a:latin typeface="Comic Sans MS" pitchFamily="66" charset="0"/>
                        </a:rPr>
                        <a:t/>
                      </a:r>
                      <a:br>
                        <a:rPr kumimoji="0" lang="en-US" sz="1200" b="0" i="0" u="none" strike="noStrike" cap="none" normalizeH="0" baseline="0" smtClean="0">
                          <a:ln>
                            <a:noFill/>
                          </a:ln>
                          <a:solidFill>
                            <a:schemeClr val="tx1"/>
                          </a:solidFill>
                          <a:effectLst/>
                          <a:latin typeface="Comic Sans MS" pitchFamily="66" charset="0"/>
                        </a:rPr>
                      </a:br>
                      <a:r>
                        <a:rPr kumimoji="0" lang="en-US" sz="1200" b="0" i="0" u="none" strike="noStrike" cap="none" normalizeH="0" baseline="0" smtClean="0">
                          <a:ln>
                            <a:noFill/>
                          </a:ln>
                          <a:solidFill>
                            <a:schemeClr val="tx1"/>
                          </a:solidFill>
                          <a:effectLst/>
                          <a:latin typeface="Comic Sans MS" pitchFamily="66" charset="0"/>
                        </a:rPr>
                        <a:t>- levegő</a:t>
                      </a:r>
                    </a:p>
                  </a:txBody>
                  <a:tcPr anchor="ctr" horzOverflow="overflow">
                    <a:lnL>
                      <a:noFill/>
                    </a:lnL>
                    <a:lnR>
                      <a:noFill/>
                    </a:lnR>
                    <a:lnT>
                      <a:noFill/>
                    </a:lnT>
                    <a:lnB>
                      <a:noFill/>
                    </a:lnB>
                    <a:lnTlToBr>
                      <a:noFill/>
                    </a:lnTlToBr>
                    <a:lnBlToTr>
                      <a:noFill/>
                    </a:lnBlToTr>
                    <a:solidFill>
                      <a:srgbClr val="FFD9D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sz="1200" b="0" i="0" u="none" strike="noStrike" cap="none" normalizeH="0" baseline="0" smtClean="0">
                          <a:ln>
                            <a:noFill/>
                          </a:ln>
                          <a:solidFill>
                            <a:schemeClr val="tx1"/>
                          </a:solidFill>
                          <a:effectLst/>
                          <a:latin typeface="Comic Sans MS" pitchFamily="66" charset="0"/>
                        </a:rPr>
                        <a:t>   </a:t>
                      </a:r>
                      <a:r>
                        <a:rPr kumimoji="0" lang="en-US" sz="1200" b="0" i="0" u="none" strike="noStrike" cap="none" normalizeH="0" baseline="0" smtClean="0">
                          <a:ln>
                            <a:noFill/>
                          </a:ln>
                          <a:solidFill>
                            <a:schemeClr val="tx1"/>
                          </a:solidFill>
                          <a:effectLst/>
                          <a:latin typeface="Comic Sans MS" pitchFamily="66" charset="0"/>
                        </a:rPr>
                        <a:t>- blokkfűtő erőmű</a:t>
                      </a:r>
                      <a:br>
                        <a:rPr kumimoji="0" lang="en-US" sz="1200" b="0" i="0" u="none" strike="noStrike" cap="none" normalizeH="0" baseline="0" smtClean="0">
                          <a:ln>
                            <a:noFill/>
                          </a:ln>
                          <a:solidFill>
                            <a:schemeClr val="tx1"/>
                          </a:solidFill>
                          <a:effectLst/>
                          <a:latin typeface="Comic Sans MS" pitchFamily="66" charset="0"/>
                        </a:rPr>
                      </a:br>
                      <a:r>
                        <a:rPr kumimoji="0" lang="hu-HU" sz="1200" b="0" i="0" u="none" strike="noStrike" cap="none" normalizeH="0" baseline="0" smtClean="0">
                          <a:ln>
                            <a:noFill/>
                          </a:ln>
                          <a:solidFill>
                            <a:schemeClr val="tx1"/>
                          </a:solidFill>
                          <a:effectLst/>
                          <a:latin typeface="Comic Sans MS" pitchFamily="66" charset="0"/>
                        </a:rPr>
                        <a:t>   </a:t>
                      </a:r>
                      <a:r>
                        <a:rPr kumimoji="0" lang="en-US" sz="1200" b="0" i="0" u="none" strike="noStrike" cap="none" normalizeH="0" baseline="0" smtClean="0">
                          <a:ln>
                            <a:noFill/>
                          </a:ln>
                          <a:solidFill>
                            <a:schemeClr val="tx1"/>
                          </a:solidFill>
                          <a:effectLst/>
                          <a:latin typeface="Comic Sans MS" pitchFamily="66" charset="0"/>
                        </a:rPr>
                        <a:t>- járműipar</a:t>
                      </a:r>
                      <a:br>
                        <a:rPr kumimoji="0" lang="en-US" sz="1200" b="0" i="0" u="none" strike="noStrike" cap="none" normalizeH="0" baseline="0" smtClean="0">
                          <a:ln>
                            <a:noFill/>
                          </a:ln>
                          <a:solidFill>
                            <a:schemeClr val="tx1"/>
                          </a:solidFill>
                          <a:effectLst/>
                          <a:latin typeface="Comic Sans MS" pitchFamily="66" charset="0"/>
                        </a:rPr>
                      </a:br>
                      <a:r>
                        <a:rPr kumimoji="0" lang="hu-HU" sz="1200" b="0" i="0" u="none" strike="noStrike" cap="none" normalizeH="0" baseline="0" smtClean="0">
                          <a:ln>
                            <a:noFill/>
                          </a:ln>
                          <a:solidFill>
                            <a:schemeClr val="tx1"/>
                          </a:solidFill>
                          <a:effectLst/>
                          <a:latin typeface="Comic Sans MS" pitchFamily="66" charset="0"/>
                        </a:rPr>
                        <a:t>   </a:t>
                      </a:r>
                      <a:r>
                        <a:rPr kumimoji="0" lang="en-US" sz="1200" b="0" i="0" u="none" strike="noStrike" cap="none" normalizeH="0" baseline="0" smtClean="0">
                          <a:ln>
                            <a:noFill/>
                          </a:ln>
                          <a:solidFill>
                            <a:schemeClr val="tx1"/>
                          </a:solidFill>
                          <a:effectLst/>
                          <a:latin typeface="Comic Sans MS" pitchFamily="66" charset="0"/>
                        </a:rPr>
                        <a:t>- hadiipar</a:t>
                      </a:r>
                    </a:p>
                  </a:txBody>
                  <a:tcPr anchor="ctr" horzOverflow="overflow">
                    <a:lnL>
                      <a:noFill/>
                    </a:lnL>
                    <a:lnR cap="flat">
                      <a:noFill/>
                    </a:lnR>
                    <a:lnT>
                      <a:noFill/>
                    </a:lnT>
                    <a:lnB>
                      <a:noFill/>
                    </a:lnB>
                    <a:lnTlToBr>
                      <a:noFill/>
                    </a:lnTlToBr>
                    <a:lnBlToTr>
                      <a:noFill/>
                    </a:lnBlToTr>
                    <a:solidFill>
                      <a:srgbClr val="FFD9DC"/>
                    </a:solidFill>
                  </a:tcPr>
                </a:tc>
              </a:tr>
              <a:tr h="3667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omic Sans MS" pitchFamily="66" charset="0"/>
                        </a:rPr>
                        <a:t>DMFC</a:t>
                      </a:r>
                      <a:r>
                        <a:rPr kumimoji="0" lang="en-US" sz="1200" b="0" i="0" u="none" strike="noStrike" cap="none" normalizeH="0" baseline="0" smtClean="0">
                          <a:ln>
                            <a:noFill/>
                          </a:ln>
                          <a:solidFill>
                            <a:schemeClr val="tx1"/>
                          </a:solidFill>
                          <a:effectLst/>
                          <a:latin typeface="Comic Sans MS" pitchFamily="66" charset="0"/>
                        </a:rPr>
                        <a:t/>
                      </a:r>
                      <a:br>
                        <a:rPr kumimoji="0" lang="en-US" sz="1200" b="0" i="0" u="none" strike="noStrike" cap="none" normalizeH="0" baseline="0" smtClean="0">
                          <a:ln>
                            <a:noFill/>
                          </a:ln>
                          <a:solidFill>
                            <a:schemeClr val="tx1"/>
                          </a:solidFill>
                          <a:effectLst/>
                          <a:latin typeface="Comic Sans MS" pitchFamily="66" charset="0"/>
                        </a:rPr>
                      </a:br>
                      <a:r>
                        <a:rPr kumimoji="0" lang="en-US" sz="1200" b="0" i="0" u="none" strike="noStrike" cap="none" normalizeH="0" baseline="0" smtClean="0">
                          <a:ln>
                            <a:noFill/>
                          </a:ln>
                          <a:solidFill>
                            <a:schemeClr val="tx1"/>
                          </a:solidFill>
                          <a:effectLst/>
                          <a:latin typeface="Comic Sans MS" pitchFamily="66" charset="0"/>
                        </a:rPr>
                        <a:t>direkt metanol membrán</a:t>
                      </a:r>
                    </a:p>
                  </a:txBody>
                  <a:tcPr anchor="ctr" horzOverflow="overflow">
                    <a:lnL cap="flat">
                      <a:noFill/>
                    </a:lnL>
                    <a:lnR>
                      <a:noFill/>
                    </a:lnR>
                    <a:lnT>
                      <a:noFill/>
                    </a:lnT>
                    <a:lnB>
                      <a:noFill/>
                    </a:lnB>
                    <a:lnTlToBr>
                      <a:noFill/>
                    </a:lnTlToBr>
                    <a:lnBlToTr>
                      <a:noFill/>
                    </a:lnBlToTr>
                    <a:solidFill>
                      <a:srgbClr val="FFE8E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omic Sans MS" pitchFamily="66" charset="0"/>
                        </a:rPr>
                        <a:t>protonáteresztő membrán</a:t>
                      </a:r>
                    </a:p>
                  </a:txBody>
                  <a:tcPr anchor="ctr" horzOverflow="overflow">
                    <a:lnL>
                      <a:noFill/>
                    </a:lnL>
                    <a:lnR>
                      <a:noFill/>
                    </a:lnR>
                    <a:lnT>
                      <a:noFill/>
                    </a:lnT>
                    <a:lnB>
                      <a:noFill/>
                    </a:lnB>
                    <a:lnTlToBr>
                      <a:noFill/>
                    </a:lnTlToBr>
                    <a:lnBlToTr>
                      <a:noFill/>
                    </a:lnBlToTr>
                    <a:solidFill>
                      <a:srgbClr val="FFE8E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omic Sans MS" pitchFamily="66" charset="0"/>
                        </a:rPr>
                        <a:t>80 </a:t>
                      </a:r>
                      <a:r>
                        <a:rPr kumimoji="0" lang="en-US" sz="1200" b="0" i="0" u="none" strike="noStrike" cap="none" normalizeH="0" baseline="30000" smtClean="0">
                          <a:ln>
                            <a:noFill/>
                          </a:ln>
                          <a:solidFill>
                            <a:schemeClr val="tx1"/>
                          </a:solidFill>
                          <a:effectLst/>
                          <a:latin typeface="Comic Sans MS" pitchFamily="66" charset="0"/>
                        </a:rPr>
                        <a:t>o</a:t>
                      </a:r>
                      <a:r>
                        <a:rPr kumimoji="0" lang="en-US" sz="1200" b="0" i="0" u="none" strike="noStrike" cap="none" normalizeH="0" baseline="0" smtClean="0">
                          <a:ln>
                            <a:noFill/>
                          </a:ln>
                          <a:solidFill>
                            <a:schemeClr val="tx1"/>
                          </a:solidFill>
                          <a:effectLst/>
                          <a:latin typeface="Comic Sans MS" pitchFamily="66" charset="0"/>
                        </a:rPr>
                        <a:t>C-130 </a:t>
                      </a:r>
                      <a:r>
                        <a:rPr kumimoji="0" lang="en-US" sz="1200" b="0" i="0" u="none" strike="noStrike" cap="none" normalizeH="0" baseline="30000" smtClean="0">
                          <a:ln>
                            <a:noFill/>
                          </a:ln>
                          <a:solidFill>
                            <a:schemeClr val="tx1"/>
                          </a:solidFill>
                          <a:effectLst/>
                          <a:latin typeface="Comic Sans MS" pitchFamily="66" charset="0"/>
                        </a:rPr>
                        <a:t>o</a:t>
                      </a:r>
                      <a:r>
                        <a:rPr kumimoji="0" lang="en-US" sz="1200" b="0" i="0" u="none" strike="noStrike" cap="none" normalizeH="0" baseline="0" smtClean="0">
                          <a:ln>
                            <a:noFill/>
                          </a:ln>
                          <a:solidFill>
                            <a:schemeClr val="tx1"/>
                          </a:solidFill>
                          <a:effectLst/>
                          <a:latin typeface="Comic Sans MS" pitchFamily="66" charset="0"/>
                        </a:rPr>
                        <a:t>C</a:t>
                      </a:r>
                    </a:p>
                  </a:txBody>
                  <a:tcPr anchor="ctr" horzOverflow="overflow">
                    <a:lnL>
                      <a:noFill/>
                    </a:lnL>
                    <a:lnR>
                      <a:noFill/>
                    </a:lnR>
                    <a:lnT>
                      <a:noFill/>
                    </a:lnT>
                    <a:lnB>
                      <a:noFill/>
                    </a:lnB>
                    <a:lnTlToBr>
                      <a:noFill/>
                    </a:lnTlToBr>
                    <a:lnBlToTr>
                      <a:noFill/>
                    </a:lnBlToTr>
                    <a:solidFill>
                      <a:srgbClr val="FFE8E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omic Sans MS" pitchFamily="66" charset="0"/>
                        </a:rPr>
                        <a:t>elméleti: 30%</a:t>
                      </a:r>
                      <a:br>
                        <a:rPr kumimoji="0" lang="en-US" sz="1200" b="0" i="0" u="none" strike="noStrike" cap="none" normalizeH="0" baseline="0" smtClean="0">
                          <a:ln>
                            <a:noFill/>
                          </a:ln>
                          <a:solidFill>
                            <a:schemeClr val="tx1"/>
                          </a:solidFill>
                          <a:effectLst/>
                          <a:latin typeface="Comic Sans MS" pitchFamily="66" charset="0"/>
                        </a:rPr>
                      </a:br>
                      <a:r>
                        <a:rPr kumimoji="0" lang="en-US" sz="1200" b="0" i="0" u="none" strike="noStrike" cap="none" normalizeH="0" baseline="0" smtClean="0">
                          <a:ln>
                            <a:noFill/>
                          </a:ln>
                          <a:solidFill>
                            <a:schemeClr val="tx1"/>
                          </a:solidFill>
                          <a:effectLst/>
                          <a:latin typeface="Comic Sans MS" pitchFamily="66" charset="0"/>
                        </a:rPr>
                        <a:t>gyakorlati: 26%</a:t>
                      </a:r>
                    </a:p>
                  </a:txBody>
                  <a:tcPr anchor="ctr" horzOverflow="overflow">
                    <a:lnL>
                      <a:noFill/>
                    </a:lnL>
                    <a:lnR>
                      <a:noFill/>
                    </a:lnR>
                    <a:lnT>
                      <a:noFill/>
                    </a:lnT>
                    <a:lnB>
                      <a:noFill/>
                    </a:lnB>
                    <a:lnTlToBr>
                      <a:noFill/>
                    </a:lnTlToBr>
                    <a:lnBlToTr>
                      <a:noFill/>
                    </a:lnBlToTr>
                    <a:solidFill>
                      <a:srgbClr val="FFE8E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omic Sans MS" pitchFamily="66" charset="0"/>
                        </a:rPr>
                        <a:t>- metanol,</a:t>
                      </a:r>
                      <a:br>
                        <a:rPr kumimoji="0" lang="en-US" sz="1200" b="0" i="0" u="none" strike="noStrike" cap="none" normalizeH="0" baseline="0" smtClean="0">
                          <a:ln>
                            <a:noFill/>
                          </a:ln>
                          <a:solidFill>
                            <a:schemeClr val="tx1"/>
                          </a:solidFill>
                          <a:effectLst/>
                          <a:latin typeface="Comic Sans MS" pitchFamily="66" charset="0"/>
                        </a:rPr>
                      </a:br>
                      <a:r>
                        <a:rPr kumimoji="0" lang="en-US" sz="1200" b="0" i="0" u="none" strike="noStrike" cap="none" normalizeH="0" baseline="0" smtClean="0">
                          <a:ln>
                            <a:noFill/>
                          </a:ln>
                          <a:solidFill>
                            <a:schemeClr val="tx1"/>
                          </a:solidFill>
                          <a:effectLst/>
                          <a:latin typeface="Comic Sans MS" pitchFamily="66" charset="0"/>
                        </a:rPr>
                        <a:t>- O</a:t>
                      </a:r>
                      <a:r>
                        <a:rPr kumimoji="0" lang="en-US" sz="1200" b="0" i="0" u="none" strike="noStrike" cap="none" normalizeH="0" baseline="-30000" smtClean="0">
                          <a:ln>
                            <a:noFill/>
                          </a:ln>
                          <a:solidFill>
                            <a:schemeClr val="tx1"/>
                          </a:solidFill>
                          <a:effectLst/>
                          <a:latin typeface="Comic Sans MS" pitchFamily="66" charset="0"/>
                        </a:rPr>
                        <a:t>2</a:t>
                      </a:r>
                      <a:r>
                        <a:rPr kumimoji="0" lang="en-US" sz="1200" b="0" i="0" u="none" strike="noStrike" cap="none" normalizeH="0" baseline="0" smtClean="0">
                          <a:ln>
                            <a:noFill/>
                          </a:ln>
                          <a:solidFill>
                            <a:schemeClr val="tx1"/>
                          </a:solidFill>
                          <a:effectLst/>
                          <a:latin typeface="Comic Sans MS" pitchFamily="66" charset="0"/>
                        </a:rPr>
                        <a:t/>
                      </a:r>
                      <a:br>
                        <a:rPr kumimoji="0" lang="en-US" sz="1200" b="0" i="0" u="none" strike="noStrike" cap="none" normalizeH="0" baseline="0" smtClean="0">
                          <a:ln>
                            <a:noFill/>
                          </a:ln>
                          <a:solidFill>
                            <a:schemeClr val="tx1"/>
                          </a:solidFill>
                          <a:effectLst/>
                          <a:latin typeface="Comic Sans MS" pitchFamily="66" charset="0"/>
                        </a:rPr>
                      </a:br>
                      <a:r>
                        <a:rPr kumimoji="0" lang="en-US" sz="1200" b="0" i="0" u="none" strike="noStrike" cap="none" normalizeH="0" baseline="0" smtClean="0">
                          <a:ln>
                            <a:noFill/>
                          </a:ln>
                          <a:solidFill>
                            <a:schemeClr val="tx1"/>
                          </a:solidFill>
                          <a:effectLst/>
                          <a:latin typeface="Comic Sans MS" pitchFamily="66" charset="0"/>
                        </a:rPr>
                        <a:t>- levegő</a:t>
                      </a:r>
                    </a:p>
                  </a:txBody>
                  <a:tcPr anchor="ctr" horzOverflow="overflow">
                    <a:lnL>
                      <a:noFill/>
                    </a:lnL>
                    <a:lnR>
                      <a:noFill/>
                    </a:lnR>
                    <a:lnT>
                      <a:noFill/>
                    </a:lnT>
                    <a:lnB>
                      <a:noFill/>
                    </a:lnB>
                    <a:lnTlToBr>
                      <a:noFill/>
                    </a:lnTlToBr>
                    <a:lnBlToTr>
                      <a:noFill/>
                    </a:lnBlToTr>
                    <a:solidFill>
                      <a:srgbClr val="FFE8E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sz="1200" b="0" i="0" u="none" strike="noStrike" cap="none" normalizeH="0" baseline="0" smtClean="0">
                          <a:ln>
                            <a:noFill/>
                          </a:ln>
                          <a:solidFill>
                            <a:schemeClr val="tx1"/>
                          </a:solidFill>
                          <a:effectLst/>
                          <a:latin typeface="Comic Sans MS" pitchFamily="66" charset="0"/>
                        </a:rPr>
                        <a:t>   </a:t>
                      </a:r>
                      <a:r>
                        <a:rPr kumimoji="0" lang="en-US" sz="1200" b="0" i="0" u="none" strike="noStrike" cap="none" normalizeH="0" baseline="0" smtClean="0">
                          <a:ln>
                            <a:noFill/>
                          </a:ln>
                          <a:solidFill>
                            <a:schemeClr val="tx1"/>
                          </a:solidFill>
                          <a:effectLst/>
                          <a:latin typeface="Comic Sans MS" pitchFamily="66" charset="0"/>
                        </a:rPr>
                        <a:t>- mobiltelefon</a:t>
                      </a:r>
                      <a:br>
                        <a:rPr kumimoji="0" lang="en-US" sz="1200" b="0" i="0" u="none" strike="noStrike" cap="none" normalizeH="0" baseline="0" smtClean="0">
                          <a:ln>
                            <a:noFill/>
                          </a:ln>
                          <a:solidFill>
                            <a:schemeClr val="tx1"/>
                          </a:solidFill>
                          <a:effectLst/>
                          <a:latin typeface="Comic Sans MS" pitchFamily="66" charset="0"/>
                        </a:rPr>
                      </a:br>
                      <a:r>
                        <a:rPr kumimoji="0" lang="hu-HU" sz="1200" b="0" i="0" u="none" strike="noStrike" cap="none" normalizeH="0" baseline="0" smtClean="0">
                          <a:ln>
                            <a:noFill/>
                          </a:ln>
                          <a:solidFill>
                            <a:schemeClr val="tx1"/>
                          </a:solidFill>
                          <a:effectLst/>
                          <a:latin typeface="Comic Sans MS" pitchFamily="66" charset="0"/>
                        </a:rPr>
                        <a:t>   </a:t>
                      </a:r>
                      <a:r>
                        <a:rPr kumimoji="0" lang="en-US" sz="1200" b="0" i="0" u="none" strike="noStrike" cap="none" normalizeH="0" baseline="0" smtClean="0">
                          <a:ln>
                            <a:noFill/>
                          </a:ln>
                          <a:solidFill>
                            <a:schemeClr val="tx1"/>
                          </a:solidFill>
                          <a:effectLst/>
                          <a:latin typeface="Comic Sans MS" pitchFamily="66" charset="0"/>
                        </a:rPr>
                        <a:t>- laptop, stb.</a:t>
                      </a:r>
                      <a:br>
                        <a:rPr kumimoji="0" lang="en-US" sz="1200" b="0" i="0" u="none" strike="noStrike" cap="none" normalizeH="0" baseline="0" smtClean="0">
                          <a:ln>
                            <a:noFill/>
                          </a:ln>
                          <a:solidFill>
                            <a:schemeClr val="tx1"/>
                          </a:solidFill>
                          <a:effectLst/>
                          <a:latin typeface="Comic Sans MS" pitchFamily="66" charset="0"/>
                        </a:rPr>
                      </a:br>
                      <a:r>
                        <a:rPr kumimoji="0" lang="hu-HU" sz="1200" b="0" i="0" u="none" strike="noStrike" cap="none" normalizeH="0" baseline="0" smtClean="0">
                          <a:ln>
                            <a:noFill/>
                          </a:ln>
                          <a:solidFill>
                            <a:schemeClr val="tx1"/>
                          </a:solidFill>
                          <a:effectLst/>
                          <a:latin typeface="Comic Sans MS" pitchFamily="66" charset="0"/>
                        </a:rPr>
                        <a:t>    </a:t>
                      </a:r>
                      <a:r>
                        <a:rPr kumimoji="0" lang="en-US" sz="1200" b="0" i="0" u="none" strike="noStrike" cap="none" normalizeH="0" baseline="0" smtClean="0">
                          <a:ln>
                            <a:noFill/>
                          </a:ln>
                          <a:solidFill>
                            <a:schemeClr val="tx1"/>
                          </a:solidFill>
                          <a:effectLst/>
                          <a:latin typeface="Comic Sans MS" pitchFamily="66" charset="0"/>
                        </a:rPr>
                        <a:t>áramforrása</a:t>
                      </a:r>
                    </a:p>
                  </a:txBody>
                  <a:tcPr anchor="ctr" horzOverflow="overflow">
                    <a:lnL>
                      <a:noFill/>
                    </a:lnL>
                    <a:lnR cap="flat">
                      <a:noFill/>
                    </a:lnR>
                    <a:lnT>
                      <a:noFill/>
                    </a:lnT>
                    <a:lnB>
                      <a:noFill/>
                    </a:lnB>
                    <a:lnTlToBr>
                      <a:noFill/>
                    </a:lnTlToBr>
                    <a:lnBlToTr>
                      <a:noFill/>
                    </a:lnBlToTr>
                    <a:solidFill>
                      <a:srgbClr val="FFE8E9"/>
                    </a:solidFill>
                  </a:tcPr>
                </a:tc>
              </a:tr>
              <a:tr h="3683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omic Sans MS" pitchFamily="66" charset="0"/>
                        </a:rPr>
                        <a:t>PAFC</a:t>
                      </a:r>
                      <a:r>
                        <a:rPr kumimoji="0" lang="en-US" sz="1200" b="0" i="0" u="none" strike="noStrike" cap="none" normalizeH="0" baseline="0" smtClean="0">
                          <a:ln>
                            <a:noFill/>
                          </a:ln>
                          <a:solidFill>
                            <a:schemeClr val="tx1"/>
                          </a:solidFill>
                          <a:effectLst/>
                          <a:latin typeface="Comic Sans MS" pitchFamily="66" charset="0"/>
                        </a:rPr>
                        <a:t/>
                      </a:r>
                      <a:br>
                        <a:rPr kumimoji="0" lang="en-US" sz="1200" b="0" i="0" u="none" strike="noStrike" cap="none" normalizeH="0" baseline="0" smtClean="0">
                          <a:ln>
                            <a:noFill/>
                          </a:ln>
                          <a:solidFill>
                            <a:schemeClr val="tx1"/>
                          </a:solidFill>
                          <a:effectLst/>
                          <a:latin typeface="Comic Sans MS" pitchFamily="66" charset="0"/>
                        </a:rPr>
                      </a:br>
                      <a:r>
                        <a:rPr kumimoji="0" lang="en-US" sz="1200" b="0" i="0" u="none" strike="noStrike" cap="none" normalizeH="0" baseline="0" smtClean="0">
                          <a:ln>
                            <a:noFill/>
                          </a:ln>
                          <a:solidFill>
                            <a:schemeClr val="tx1"/>
                          </a:solidFill>
                          <a:effectLst/>
                          <a:latin typeface="Comic Sans MS" pitchFamily="66" charset="0"/>
                        </a:rPr>
                        <a:t>foszforsavas cella</a:t>
                      </a:r>
                    </a:p>
                  </a:txBody>
                  <a:tcPr anchor="ctr" horzOverflow="overflow">
                    <a:lnL cap="flat">
                      <a:noFill/>
                    </a:lnL>
                    <a:lnR>
                      <a:noFill/>
                    </a:lnR>
                    <a:lnT>
                      <a:noFill/>
                    </a:lnT>
                    <a:lnB>
                      <a:noFill/>
                    </a:lnB>
                    <a:lnTlToBr>
                      <a:noFill/>
                    </a:lnTlToBr>
                    <a:lnBlToTr>
                      <a:noFill/>
                    </a:lnBlToTr>
                    <a:solidFill>
                      <a:srgbClr val="FFD9D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omic Sans MS" pitchFamily="66" charset="0"/>
                        </a:rPr>
                        <a:t>tömény foszforsav</a:t>
                      </a:r>
                    </a:p>
                  </a:txBody>
                  <a:tcPr anchor="ctr" horzOverflow="overflow">
                    <a:lnL>
                      <a:noFill/>
                    </a:lnL>
                    <a:lnR>
                      <a:noFill/>
                    </a:lnR>
                    <a:lnT>
                      <a:noFill/>
                    </a:lnT>
                    <a:lnB>
                      <a:noFill/>
                    </a:lnB>
                    <a:lnTlToBr>
                      <a:noFill/>
                    </a:lnTlToBr>
                    <a:lnBlToTr>
                      <a:noFill/>
                    </a:lnBlToTr>
                    <a:solidFill>
                      <a:srgbClr val="FFD9D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omic Sans MS" pitchFamily="66" charset="0"/>
                        </a:rPr>
                        <a:t>200 </a:t>
                      </a:r>
                      <a:r>
                        <a:rPr kumimoji="0" lang="en-US" sz="1200" b="0" i="0" u="none" strike="noStrike" cap="none" normalizeH="0" baseline="30000" smtClean="0">
                          <a:ln>
                            <a:noFill/>
                          </a:ln>
                          <a:solidFill>
                            <a:schemeClr val="tx1"/>
                          </a:solidFill>
                          <a:effectLst/>
                          <a:latin typeface="Comic Sans MS" pitchFamily="66" charset="0"/>
                        </a:rPr>
                        <a:t>o</a:t>
                      </a:r>
                      <a:r>
                        <a:rPr kumimoji="0" lang="en-US" sz="1200" b="0" i="0" u="none" strike="noStrike" cap="none" normalizeH="0" baseline="0" smtClean="0">
                          <a:ln>
                            <a:noFill/>
                          </a:ln>
                          <a:solidFill>
                            <a:schemeClr val="tx1"/>
                          </a:solidFill>
                          <a:effectLst/>
                          <a:latin typeface="Comic Sans MS" pitchFamily="66" charset="0"/>
                        </a:rPr>
                        <a:t>C</a:t>
                      </a:r>
                    </a:p>
                  </a:txBody>
                  <a:tcPr anchor="ctr" horzOverflow="overflow">
                    <a:lnL>
                      <a:noFill/>
                    </a:lnL>
                    <a:lnR>
                      <a:noFill/>
                    </a:lnR>
                    <a:lnT>
                      <a:noFill/>
                    </a:lnT>
                    <a:lnB>
                      <a:noFill/>
                    </a:lnB>
                    <a:lnTlToBr>
                      <a:noFill/>
                    </a:lnTlToBr>
                    <a:lnBlToTr>
                      <a:noFill/>
                    </a:lnBlToTr>
                    <a:solidFill>
                      <a:srgbClr val="FFD9D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omic Sans MS" pitchFamily="66" charset="0"/>
                        </a:rPr>
                        <a:t>elméleti: 65%</a:t>
                      </a:r>
                      <a:br>
                        <a:rPr kumimoji="0" lang="en-US" sz="1200" b="0" i="0" u="none" strike="noStrike" cap="none" normalizeH="0" baseline="0" smtClean="0">
                          <a:ln>
                            <a:noFill/>
                          </a:ln>
                          <a:solidFill>
                            <a:schemeClr val="tx1"/>
                          </a:solidFill>
                          <a:effectLst/>
                          <a:latin typeface="Comic Sans MS" pitchFamily="66" charset="0"/>
                        </a:rPr>
                      </a:br>
                      <a:r>
                        <a:rPr kumimoji="0" lang="en-US" sz="1200" b="0" i="0" u="none" strike="noStrike" cap="none" normalizeH="0" baseline="0" smtClean="0">
                          <a:ln>
                            <a:noFill/>
                          </a:ln>
                          <a:solidFill>
                            <a:schemeClr val="tx1"/>
                          </a:solidFill>
                          <a:effectLst/>
                          <a:latin typeface="Comic Sans MS" pitchFamily="66" charset="0"/>
                        </a:rPr>
                        <a:t>gyakorlati: 60%</a:t>
                      </a:r>
                    </a:p>
                  </a:txBody>
                  <a:tcPr anchor="ctr" horzOverflow="overflow">
                    <a:lnL>
                      <a:noFill/>
                    </a:lnL>
                    <a:lnR>
                      <a:noFill/>
                    </a:lnR>
                    <a:lnT>
                      <a:noFill/>
                    </a:lnT>
                    <a:lnB>
                      <a:noFill/>
                    </a:lnB>
                    <a:lnTlToBr>
                      <a:noFill/>
                    </a:lnTlToBr>
                    <a:lnBlToTr>
                      <a:noFill/>
                    </a:lnBlToTr>
                    <a:solidFill>
                      <a:srgbClr val="FFD9D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omic Sans MS" pitchFamily="66" charset="0"/>
                        </a:rPr>
                        <a:t>- tiszta H</a:t>
                      </a:r>
                      <a:r>
                        <a:rPr kumimoji="0" lang="en-US" sz="1200" b="0" i="0" u="none" strike="noStrike" cap="none" normalizeH="0" baseline="-30000" smtClean="0">
                          <a:ln>
                            <a:noFill/>
                          </a:ln>
                          <a:solidFill>
                            <a:schemeClr val="tx1"/>
                          </a:solidFill>
                          <a:effectLst/>
                          <a:latin typeface="Comic Sans MS" pitchFamily="66" charset="0"/>
                        </a:rPr>
                        <a:t>2</a:t>
                      </a:r>
                      <a:r>
                        <a:rPr kumimoji="0" lang="en-US" sz="1200" b="0" i="0" u="none" strike="noStrike" cap="none" normalizeH="0" baseline="0" smtClean="0">
                          <a:ln>
                            <a:noFill/>
                          </a:ln>
                          <a:solidFill>
                            <a:schemeClr val="tx1"/>
                          </a:solidFill>
                          <a:effectLst/>
                          <a:latin typeface="Comic Sans MS" pitchFamily="66" charset="0"/>
                        </a:rPr>
                        <a:t/>
                      </a:r>
                      <a:br>
                        <a:rPr kumimoji="0" lang="en-US" sz="1200" b="0" i="0" u="none" strike="noStrike" cap="none" normalizeH="0" baseline="0" smtClean="0">
                          <a:ln>
                            <a:noFill/>
                          </a:ln>
                          <a:solidFill>
                            <a:schemeClr val="tx1"/>
                          </a:solidFill>
                          <a:effectLst/>
                          <a:latin typeface="Comic Sans MS" pitchFamily="66" charset="0"/>
                        </a:rPr>
                      </a:br>
                      <a:r>
                        <a:rPr kumimoji="0" lang="en-US" sz="1200" b="0" i="0" u="none" strike="noStrike" cap="none" normalizeH="0" baseline="0" smtClean="0">
                          <a:ln>
                            <a:noFill/>
                          </a:ln>
                          <a:solidFill>
                            <a:schemeClr val="tx1"/>
                          </a:solidFill>
                          <a:effectLst/>
                          <a:latin typeface="Comic Sans MS" pitchFamily="66" charset="0"/>
                        </a:rPr>
                        <a:t>- O</a:t>
                      </a:r>
                      <a:r>
                        <a:rPr kumimoji="0" lang="en-US" sz="1200" b="0" i="0" u="none" strike="noStrike" cap="none" normalizeH="0" baseline="-30000" smtClean="0">
                          <a:ln>
                            <a:noFill/>
                          </a:ln>
                          <a:solidFill>
                            <a:schemeClr val="tx1"/>
                          </a:solidFill>
                          <a:effectLst/>
                          <a:latin typeface="Comic Sans MS" pitchFamily="66" charset="0"/>
                        </a:rPr>
                        <a:t>2</a:t>
                      </a:r>
                      <a:r>
                        <a:rPr kumimoji="0" lang="en-US" sz="1200" b="0" i="0" u="none" strike="noStrike" cap="none" normalizeH="0" baseline="0" smtClean="0">
                          <a:ln>
                            <a:noFill/>
                          </a:ln>
                          <a:solidFill>
                            <a:schemeClr val="tx1"/>
                          </a:solidFill>
                          <a:effectLst/>
                          <a:latin typeface="Comic Sans MS" pitchFamily="66" charset="0"/>
                        </a:rPr>
                        <a:t/>
                      </a:r>
                      <a:br>
                        <a:rPr kumimoji="0" lang="en-US" sz="1200" b="0" i="0" u="none" strike="noStrike" cap="none" normalizeH="0" baseline="0" smtClean="0">
                          <a:ln>
                            <a:noFill/>
                          </a:ln>
                          <a:solidFill>
                            <a:schemeClr val="tx1"/>
                          </a:solidFill>
                          <a:effectLst/>
                          <a:latin typeface="Comic Sans MS" pitchFamily="66" charset="0"/>
                        </a:rPr>
                      </a:br>
                      <a:r>
                        <a:rPr kumimoji="0" lang="en-US" sz="1200" b="0" i="0" u="none" strike="noStrike" cap="none" normalizeH="0" baseline="0" smtClean="0">
                          <a:ln>
                            <a:noFill/>
                          </a:ln>
                          <a:solidFill>
                            <a:schemeClr val="tx1"/>
                          </a:solidFill>
                          <a:effectLst/>
                          <a:latin typeface="Comic Sans MS" pitchFamily="66" charset="0"/>
                        </a:rPr>
                        <a:t>- levegő</a:t>
                      </a:r>
                    </a:p>
                  </a:txBody>
                  <a:tcPr anchor="ctr" horzOverflow="overflow">
                    <a:lnL>
                      <a:noFill/>
                    </a:lnL>
                    <a:lnR>
                      <a:noFill/>
                    </a:lnR>
                    <a:lnT>
                      <a:noFill/>
                    </a:lnT>
                    <a:lnB>
                      <a:noFill/>
                    </a:lnB>
                    <a:lnTlToBr>
                      <a:noFill/>
                    </a:lnTlToBr>
                    <a:lnBlToTr>
                      <a:noFill/>
                    </a:lnBlToTr>
                    <a:solidFill>
                      <a:srgbClr val="FFD9D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sz="1200" b="0" i="0" u="none" strike="noStrike" cap="none" normalizeH="0" baseline="0" smtClean="0">
                          <a:ln>
                            <a:noFill/>
                          </a:ln>
                          <a:solidFill>
                            <a:schemeClr val="tx1"/>
                          </a:solidFill>
                          <a:effectLst/>
                          <a:latin typeface="Comic Sans MS" pitchFamily="66" charset="0"/>
                        </a:rPr>
                        <a:t>   </a:t>
                      </a:r>
                      <a:r>
                        <a:rPr kumimoji="0" lang="en-US" sz="1200" b="0" i="0" u="none" strike="noStrike" cap="none" normalizeH="0" baseline="0" smtClean="0">
                          <a:ln>
                            <a:noFill/>
                          </a:ln>
                          <a:solidFill>
                            <a:schemeClr val="tx1"/>
                          </a:solidFill>
                          <a:effectLst/>
                          <a:latin typeface="Comic Sans MS" pitchFamily="66" charset="0"/>
                        </a:rPr>
                        <a:t>- blokkfűtő erőmű</a:t>
                      </a:r>
                      <a:br>
                        <a:rPr kumimoji="0" lang="en-US" sz="1200" b="0" i="0" u="none" strike="noStrike" cap="none" normalizeH="0" baseline="0" smtClean="0">
                          <a:ln>
                            <a:noFill/>
                          </a:ln>
                          <a:solidFill>
                            <a:schemeClr val="tx1"/>
                          </a:solidFill>
                          <a:effectLst/>
                          <a:latin typeface="Comic Sans MS" pitchFamily="66" charset="0"/>
                        </a:rPr>
                      </a:br>
                      <a:r>
                        <a:rPr kumimoji="0" lang="hu-HU" sz="1200" b="0" i="0" u="none" strike="noStrike" cap="none" normalizeH="0" baseline="0" smtClean="0">
                          <a:ln>
                            <a:noFill/>
                          </a:ln>
                          <a:solidFill>
                            <a:schemeClr val="tx1"/>
                          </a:solidFill>
                          <a:effectLst/>
                          <a:latin typeface="Comic Sans MS" pitchFamily="66" charset="0"/>
                        </a:rPr>
                        <a:t>   </a:t>
                      </a:r>
                      <a:r>
                        <a:rPr kumimoji="0" lang="en-US" sz="1200" b="0" i="0" u="none" strike="noStrike" cap="none" normalizeH="0" baseline="0" smtClean="0">
                          <a:ln>
                            <a:noFill/>
                          </a:ln>
                          <a:solidFill>
                            <a:schemeClr val="tx1"/>
                          </a:solidFill>
                          <a:effectLst/>
                          <a:latin typeface="Comic Sans MS" pitchFamily="66" charset="0"/>
                        </a:rPr>
                        <a:t>- áramforrás</a:t>
                      </a:r>
                    </a:p>
                  </a:txBody>
                  <a:tcPr anchor="ctr" horzOverflow="overflow">
                    <a:lnL>
                      <a:noFill/>
                    </a:lnL>
                    <a:lnR cap="flat">
                      <a:noFill/>
                    </a:lnR>
                    <a:lnT>
                      <a:noFill/>
                    </a:lnT>
                    <a:lnB>
                      <a:noFill/>
                    </a:lnB>
                    <a:lnTlToBr>
                      <a:noFill/>
                    </a:lnTlToBr>
                    <a:lnBlToTr>
                      <a:noFill/>
                    </a:lnBlToTr>
                    <a:solidFill>
                      <a:srgbClr val="FFD9DC"/>
                    </a:solidFill>
                  </a:tcPr>
                </a:tc>
              </a:tr>
              <a:tr h="6413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omic Sans MS" pitchFamily="66" charset="0"/>
                        </a:rPr>
                        <a:t>MCFC</a:t>
                      </a:r>
                      <a:r>
                        <a:rPr kumimoji="0" lang="en-US" sz="1200" b="0" i="0" u="none" strike="noStrike" cap="none" normalizeH="0" baseline="0" smtClean="0">
                          <a:ln>
                            <a:noFill/>
                          </a:ln>
                          <a:solidFill>
                            <a:schemeClr val="tx1"/>
                          </a:solidFill>
                          <a:effectLst/>
                          <a:latin typeface="Comic Sans MS" pitchFamily="66" charset="0"/>
                        </a:rPr>
                        <a:t> </a:t>
                      </a:r>
                      <a:br>
                        <a:rPr kumimoji="0" lang="en-US" sz="1200" b="0" i="0" u="none" strike="noStrike" cap="none" normalizeH="0" baseline="0" smtClean="0">
                          <a:ln>
                            <a:noFill/>
                          </a:ln>
                          <a:solidFill>
                            <a:schemeClr val="tx1"/>
                          </a:solidFill>
                          <a:effectLst/>
                          <a:latin typeface="Comic Sans MS" pitchFamily="66" charset="0"/>
                        </a:rPr>
                      </a:br>
                      <a:r>
                        <a:rPr kumimoji="0" lang="en-US" sz="1200" b="0" i="0" u="none" strike="noStrike" cap="none" normalizeH="0" baseline="0" smtClean="0">
                          <a:ln>
                            <a:noFill/>
                          </a:ln>
                          <a:solidFill>
                            <a:schemeClr val="tx1"/>
                          </a:solidFill>
                          <a:effectLst/>
                          <a:latin typeface="Comic Sans MS" pitchFamily="66" charset="0"/>
                        </a:rPr>
                        <a:t>alkáli-karbonátsó cella</a:t>
                      </a:r>
                    </a:p>
                  </a:txBody>
                  <a:tcPr anchor="ctr" horzOverflow="overflow">
                    <a:lnL cap="flat">
                      <a:noFill/>
                    </a:lnL>
                    <a:lnR>
                      <a:noFill/>
                    </a:lnR>
                    <a:lnT>
                      <a:noFill/>
                    </a:lnT>
                    <a:lnB>
                      <a:noFill/>
                    </a:lnB>
                    <a:lnTlToBr>
                      <a:noFill/>
                    </a:lnTlToBr>
                    <a:lnBlToTr>
                      <a:noFill/>
                    </a:lnBlToTr>
                    <a:solidFill>
                      <a:srgbClr val="FFE8E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omic Sans MS" pitchFamily="66" charset="0"/>
                        </a:rPr>
                        <a:t>lítium-karbonát,</a:t>
                      </a:r>
                      <a:br>
                        <a:rPr kumimoji="0" lang="en-US" sz="1200" b="0" i="0" u="none" strike="noStrike" cap="none" normalizeH="0" baseline="0" smtClean="0">
                          <a:ln>
                            <a:noFill/>
                          </a:ln>
                          <a:solidFill>
                            <a:schemeClr val="tx1"/>
                          </a:solidFill>
                          <a:effectLst/>
                          <a:latin typeface="Comic Sans MS" pitchFamily="66" charset="0"/>
                        </a:rPr>
                      </a:br>
                      <a:r>
                        <a:rPr kumimoji="0" lang="en-US" sz="1200" b="0" i="0" u="none" strike="noStrike" cap="none" normalizeH="0" baseline="0" smtClean="0">
                          <a:ln>
                            <a:noFill/>
                          </a:ln>
                          <a:solidFill>
                            <a:schemeClr val="tx1"/>
                          </a:solidFill>
                          <a:effectLst/>
                          <a:latin typeface="Comic Sans MS" pitchFamily="66" charset="0"/>
                        </a:rPr>
                        <a:t>kálium-karbonát</a:t>
                      </a:r>
                    </a:p>
                  </a:txBody>
                  <a:tcPr anchor="ctr" horzOverflow="overflow">
                    <a:lnL>
                      <a:noFill/>
                    </a:lnL>
                    <a:lnR>
                      <a:noFill/>
                    </a:lnR>
                    <a:lnT>
                      <a:noFill/>
                    </a:lnT>
                    <a:lnB>
                      <a:noFill/>
                    </a:lnB>
                    <a:lnTlToBr>
                      <a:noFill/>
                    </a:lnTlToBr>
                    <a:lnBlToTr>
                      <a:noFill/>
                    </a:lnBlToTr>
                    <a:solidFill>
                      <a:srgbClr val="FFE8E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omic Sans MS" pitchFamily="66" charset="0"/>
                        </a:rPr>
                        <a:t>650 </a:t>
                      </a:r>
                      <a:r>
                        <a:rPr kumimoji="0" lang="en-US" sz="1200" b="0" i="0" u="none" strike="noStrike" cap="none" normalizeH="0" baseline="30000" smtClean="0">
                          <a:ln>
                            <a:noFill/>
                          </a:ln>
                          <a:solidFill>
                            <a:schemeClr val="tx1"/>
                          </a:solidFill>
                          <a:effectLst/>
                          <a:latin typeface="Comic Sans MS" pitchFamily="66" charset="0"/>
                        </a:rPr>
                        <a:t>o</a:t>
                      </a:r>
                      <a:r>
                        <a:rPr kumimoji="0" lang="en-US" sz="1200" b="0" i="0" u="none" strike="noStrike" cap="none" normalizeH="0" baseline="0" smtClean="0">
                          <a:ln>
                            <a:noFill/>
                          </a:ln>
                          <a:solidFill>
                            <a:schemeClr val="tx1"/>
                          </a:solidFill>
                          <a:effectLst/>
                          <a:latin typeface="Comic Sans MS" pitchFamily="66" charset="0"/>
                        </a:rPr>
                        <a:t>C</a:t>
                      </a:r>
                    </a:p>
                  </a:txBody>
                  <a:tcPr anchor="ctr" horzOverflow="overflow">
                    <a:lnL>
                      <a:noFill/>
                    </a:lnL>
                    <a:lnR>
                      <a:noFill/>
                    </a:lnR>
                    <a:lnT>
                      <a:noFill/>
                    </a:lnT>
                    <a:lnB>
                      <a:noFill/>
                    </a:lnB>
                    <a:lnTlToBr>
                      <a:noFill/>
                    </a:lnTlToBr>
                    <a:lnBlToTr>
                      <a:noFill/>
                    </a:lnBlToTr>
                    <a:solidFill>
                      <a:srgbClr val="FFE8E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omic Sans MS" pitchFamily="66" charset="0"/>
                        </a:rPr>
                        <a:t>elméleti: 65%</a:t>
                      </a:r>
                      <a:br>
                        <a:rPr kumimoji="0" lang="en-US" sz="1200" b="0" i="0" u="none" strike="noStrike" cap="none" normalizeH="0" baseline="0" smtClean="0">
                          <a:ln>
                            <a:noFill/>
                          </a:ln>
                          <a:solidFill>
                            <a:schemeClr val="tx1"/>
                          </a:solidFill>
                          <a:effectLst/>
                          <a:latin typeface="Comic Sans MS" pitchFamily="66" charset="0"/>
                        </a:rPr>
                      </a:br>
                      <a:r>
                        <a:rPr kumimoji="0" lang="en-US" sz="1200" b="0" i="0" u="none" strike="noStrike" cap="none" normalizeH="0" baseline="0" smtClean="0">
                          <a:ln>
                            <a:noFill/>
                          </a:ln>
                          <a:solidFill>
                            <a:schemeClr val="tx1"/>
                          </a:solidFill>
                          <a:effectLst/>
                          <a:latin typeface="Comic Sans MS" pitchFamily="66" charset="0"/>
                        </a:rPr>
                        <a:t>gyakorlati: 62%</a:t>
                      </a:r>
                    </a:p>
                  </a:txBody>
                  <a:tcPr anchor="ctr" horzOverflow="overflow">
                    <a:lnL>
                      <a:noFill/>
                    </a:lnL>
                    <a:lnR>
                      <a:noFill/>
                    </a:lnR>
                    <a:lnT>
                      <a:noFill/>
                    </a:lnT>
                    <a:lnB>
                      <a:noFill/>
                    </a:lnB>
                    <a:lnTlToBr>
                      <a:noFill/>
                    </a:lnTlToBr>
                    <a:lnBlToTr>
                      <a:noFill/>
                    </a:lnBlToTr>
                    <a:solidFill>
                      <a:srgbClr val="FFE8E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omic Sans MS" pitchFamily="66" charset="0"/>
                        </a:rPr>
                        <a:t>- H</a:t>
                      </a:r>
                      <a:r>
                        <a:rPr kumimoji="0" lang="en-US" sz="1200" b="0" i="0" u="none" strike="noStrike" cap="none" normalizeH="0" baseline="-30000" smtClean="0">
                          <a:ln>
                            <a:noFill/>
                          </a:ln>
                          <a:solidFill>
                            <a:schemeClr val="tx1"/>
                          </a:solidFill>
                          <a:effectLst/>
                          <a:latin typeface="Comic Sans MS" pitchFamily="66" charset="0"/>
                        </a:rPr>
                        <a:t>2</a:t>
                      </a:r>
                      <a:r>
                        <a:rPr kumimoji="0" lang="en-US" sz="1200" b="0" i="0" u="none" strike="noStrike" cap="none" normalizeH="0" baseline="0" smtClean="0">
                          <a:ln>
                            <a:noFill/>
                          </a:ln>
                          <a:solidFill>
                            <a:schemeClr val="tx1"/>
                          </a:solidFill>
                          <a:effectLst/>
                          <a:latin typeface="Comic Sans MS" pitchFamily="66" charset="0"/>
                        </a:rPr>
                        <a:t/>
                      </a:r>
                      <a:br>
                        <a:rPr kumimoji="0" lang="en-US" sz="1200" b="0" i="0" u="none" strike="noStrike" cap="none" normalizeH="0" baseline="0" smtClean="0">
                          <a:ln>
                            <a:noFill/>
                          </a:ln>
                          <a:solidFill>
                            <a:schemeClr val="tx1"/>
                          </a:solidFill>
                          <a:effectLst/>
                          <a:latin typeface="Comic Sans MS" pitchFamily="66" charset="0"/>
                        </a:rPr>
                      </a:br>
                      <a:r>
                        <a:rPr kumimoji="0" lang="en-US" sz="1200" b="0" i="0" u="none" strike="noStrike" cap="none" normalizeH="0" baseline="0" smtClean="0">
                          <a:ln>
                            <a:noFill/>
                          </a:ln>
                          <a:solidFill>
                            <a:schemeClr val="tx1"/>
                          </a:solidFill>
                          <a:effectLst/>
                          <a:latin typeface="Comic Sans MS" pitchFamily="66" charset="0"/>
                        </a:rPr>
                        <a:t>- földgáz</a:t>
                      </a:r>
                      <a:br>
                        <a:rPr kumimoji="0" lang="en-US" sz="1200" b="0" i="0" u="none" strike="noStrike" cap="none" normalizeH="0" baseline="0" smtClean="0">
                          <a:ln>
                            <a:noFill/>
                          </a:ln>
                          <a:solidFill>
                            <a:schemeClr val="tx1"/>
                          </a:solidFill>
                          <a:effectLst/>
                          <a:latin typeface="Comic Sans MS" pitchFamily="66" charset="0"/>
                        </a:rPr>
                      </a:br>
                      <a:r>
                        <a:rPr kumimoji="0" lang="en-US" sz="1200" b="0" i="0" u="none" strike="noStrike" cap="none" normalizeH="0" baseline="0" smtClean="0">
                          <a:ln>
                            <a:noFill/>
                          </a:ln>
                          <a:solidFill>
                            <a:schemeClr val="tx1"/>
                          </a:solidFill>
                          <a:effectLst/>
                          <a:latin typeface="Comic Sans MS" pitchFamily="66" charset="0"/>
                        </a:rPr>
                        <a:t>- széngáz</a:t>
                      </a:r>
                      <a:br>
                        <a:rPr kumimoji="0" lang="en-US" sz="1200" b="0" i="0" u="none" strike="noStrike" cap="none" normalizeH="0" baseline="0" smtClean="0">
                          <a:ln>
                            <a:noFill/>
                          </a:ln>
                          <a:solidFill>
                            <a:schemeClr val="tx1"/>
                          </a:solidFill>
                          <a:effectLst/>
                          <a:latin typeface="Comic Sans MS" pitchFamily="66" charset="0"/>
                        </a:rPr>
                      </a:br>
                      <a:r>
                        <a:rPr kumimoji="0" lang="en-US" sz="1200" b="0" i="0" u="none" strike="noStrike" cap="none" normalizeH="0" baseline="0" smtClean="0">
                          <a:ln>
                            <a:noFill/>
                          </a:ln>
                          <a:solidFill>
                            <a:schemeClr val="tx1"/>
                          </a:solidFill>
                          <a:effectLst/>
                          <a:latin typeface="Comic Sans MS" pitchFamily="66" charset="0"/>
                        </a:rPr>
                        <a:t>- biogáz</a:t>
                      </a:r>
                      <a:br>
                        <a:rPr kumimoji="0" lang="en-US" sz="1200" b="0" i="0" u="none" strike="noStrike" cap="none" normalizeH="0" baseline="0" smtClean="0">
                          <a:ln>
                            <a:noFill/>
                          </a:ln>
                          <a:solidFill>
                            <a:schemeClr val="tx1"/>
                          </a:solidFill>
                          <a:effectLst/>
                          <a:latin typeface="Comic Sans MS" pitchFamily="66" charset="0"/>
                        </a:rPr>
                      </a:br>
                      <a:r>
                        <a:rPr kumimoji="0" lang="en-US" sz="1200" b="0" i="0" u="none" strike="noStrike" cap="none" normalizeH="0" baseline="0" smtClean="0">
                          <a:ln>
                            <a:noFill/>
                          </a:ln>
                          <a:solidFill>
                            <a:schemeClr val="tx1"/>
                          </a:solidFill>
                          <a:effectLst/>
                          <a:latin typeface="Comic Sans MS" pitchFamily="66" charset="0"/>
                        </a:rPr>
                        <a:t>- levegő</a:t>
                      </a:r>
                      <a:br>
                        <a:rPr kumimoji="0" lang="en-US" sz="1200" b="0" i="0" u="none" strike="noStrike" cap="none" normalizeH="0" baseline="0" smtClean="0">
                          <a:ln>
                            <a:noFill/>
                          </a:ln>
                          <a:solidFill>
                            <a:schemeClr val="tx1"/>
                          </a:solidFill>
                          <a:effectLst/>
                          <a:latin typeface="Comic Sans MS" pitchFamily="66" charset="0"/>
                        </a:rPr>
                      </a:br>
                      <a:r>
                        <a:rPr kumimoji="0" lang="en-US" sz="1200" b="0" i="0" u="none" strike="noStrike" cap="none" normalizeH="0" baseline="0" smtClean="0">
                          <a:ln>
                            <a:noFill/>
                          </a:ln>
                          <a:solidFill>
                            <a:schemeClr val="tx1"/>
                          </a:solidFill>
                          <a:effectLst/>
                          <a:latin typeface="Comic Sans MS" pitchFamily="66" charset="0"/>
                        </a:rPr>
                        <a:t>- O</a:t>
                      </a:r>
                      <a:r>
                        <a:rPr kumimoji="0" lang="en-US" sz="1200" b="0" i="0" u="none" strike="noStrike" cap="none" normalizeH="0" baseline="-30000" smtClean="0">
                          <a:ln>
                            <a:noFill/>
                          </a:ln>
                          <a:solidFill>
                            <a:schemeClr val="tx1"/>
                          </a:solidFill>
                          <a:effectLst/>
                          <a:latin typeface="Comic Sans MS" pitchFamily="66" charset="0"/>
                        </a:rPr>
                        <a:t>2</a:t>
                      </a:r>
                      <a:endParaRPr kumimoji="0" lang="en-US" sz="1200" b="0" i="0" u="none" strike="noStrike" cap="none" normalizeH="0" baseline="0" smtClean="0">
                        <a:ln>
                          <a:noFill/>
                        </a:ln>
                        <a:solidFill>
                          <a:schemeClr val="tx1"/>
                        </a:solidFill>
                        <a:effectLst/>
                        <a:latin typeface="Comic Sans MS" pitchFamily="66" charset="0"/>
                      </a:endParaRPr>
                    </a:p>
                  </a:txBody>
                  <a:tcPr anchor="ctr" horzOverflow="overflow">
                    <a:lnL>
                      <a:noFill/>
                    </a:lnL>
                    <a:lnR>
                      <a:noFill/>
                    </a:lnR>
                    <a:lnT>
                      <a:noFill/>
                    </a:lnT>
                    <a:lnB>
                      <a:noFill/>
                    </a:lnB>
                    <a:lnTlToBr>
                      <a:noFill/>
                    </a:lnTlToBr>
                    <a:lnBlToTr>
                      <a:noFill/>
                    </a:lnBlToTr>
                    <a:solidFill>
                      <a:srgbClr val="FFE8E9"/>
                    </a:solidFill>
                  </a:tcPr>
                </a:tc>
                <a:tc>
                  <a:txBody>
                    <a:bodyPr/>
                    <a:lstStyle/>
                    <a:p>
                      <a:pPr marL="85725" marR="0" lvl="0" indent="0" algn="l" defTabSz="914400" rtl="0" eaLnBrk="0" fontAlgn="base" latinLnBrk="0" hangingPunct="0">
                        <a:lnSpc>
                          <a:spcPct val="100000"/>
                        </a:lnSpc>
                        <a:spcBef>
                          <a:spcPct val="0"/>
                        </a:spcBef>
                        <a:spcAft>
                          <a:spcPct val="0"/>
                        </a:spcAft>
                        <a:buClrTx/>
                        <a:buSzTx/>
                        <a:buFontTx/>
                        <a:buNone/>
                        <a:tabLst/>
                      </a:pPr>
                      <a:r>
                        <a:rPr kumimoji="0" lang="hu-HU" sz="1200" b="0" i="0" u="none" strike="noStrike" cap="none" normalizeH="0" baseline="0" smtClean="0">
                          <a:ln>
                            <a:noFill/>
                          </a:ln>
                          <a:solidFill>
                            <a:schemeClr val="tx1"/>
                          </a:solidFill>
                          <a:effectLst/>
                          <a:latin typeface="Comic Sans MS" pitchFamily="66" charset="0"/>
                        </a:rPr>
                        <a:t>  </a:t>
                      </a:r>
                      <a:r>
                        <a:rPr kumimoji="0" lang="en-US" sz="1200" b="0" i="0" u="none" strike="noStrike" cap="none" normalizeH="0" baseline="0" smtClean="0">
                          <a:ln>
                            <a:noFill/>
                          </a:ln>
                          <a:solidFill>
                            <a:schemeClr val="tx1"/>
                          </a:solidFill>
                          <a:effectLst/>
                          <a:latin typeface="Comic Sans MS" pitchFamily="66" charset="0"/>
                        </a:rPr>
                        <a:t>- gőzturbinás, kétlépcsős </a:t>
                      </a:r>
                      <a:r>
                        <a:rPr kumimoji="0" lang="hu-HU" sz="1200" b="0" i="0" u="none" strike="noStrike" cap="none" normalizeH="0" baseline="0" smtClean="0">
                          <a:ln>
                            <a:noFill/>
                          </a:ln>
                          <a:solidFill>
                            <a:schemeClr val="tx1"/>
                          </a:solidFill>
                          <a:effectLst/>
                          <a:latin typeface="Comic Sans MS" pitchFamily="66" charset="0"/>
                        </a:rPr>
                        <a:t>                    .   b</a:t>
                      </a:r>
                      <a:r>
                        <a:rPr kumimoji="0" lang="en-US" sz="1200" b="0" i="0" u="none" strike="noStrike" cap="none" normalizeH="0" baseline="0" smtClean="0">
                          <a:ln>
                            <a:noFill/>
                          </a:ln>
                          <a:solidFill>
                            <a:schemeClr val="tx1"/>
                          </a:solidFill>
                          <a:effectLst/>
                          <a:latin typeface="Comic Sans MS" pitchFamily="66" charset="0"/>
                        </a:rPr>
                        <a:t>lokkfűtő erőmű </a:t>
                      </a:r>
                      <a:br>
                        <a:rPr kumimoji="0" lang="en-US" sz="1200" b="0" i="0" u="none" strike="noStrike" cap="none" normalizeH="0" baseline="0" smtClean="0">
                          <a:ln>
                            <a:noFill/>
                          </a:ln>
                          <a:solidFill>
                            <a:schemeClr val="tx1"/>
                          </a:solidFill>
                          <a:effectLst/>
                          <a:latin typeface="Comic Sans MS" pitchFamily="66" charset="0"/>
                        </a:rPr>
                      </a:br>
                      <a:r>
                        <a:rPr kumimoji="0" lang="hu-HU" sz="1200" b="0" i="0" u="none" strike="noStrike" cap="none" normalizeH="0" baseline="0" smtClean="0">
                          <a:ln>
                            <a:noFill/>
                          </a:ln>
                          <a:solidFill>
                            <a:schemeClr val="tx1"/>
                          </a:solidFill>
                          <a:effectLst/>
                          <a:latin typeface="Comic Sans MS" pitchFamily="66" charset="0"/>
                        </a:rPr>
                        <a:t>  </a:t>
                      </a:r>
                      <a:r>
                        <a:rPr kumimoji="0" lang="en-US" sz="1200" b="0" i="0" u="none" strike="noStrike" cap="none" normalizeH="0" baseline="0" smtClean="0">
                          <a:ln>
                            <a:noFill/>
                          </a:ln>
                          <a:solidFill>
                            <a:schemeClr val="tx1"/>
                          </a:solidFill>
                          <a:effectLst/>
                          <a:latin typeface="Comic Sans MS" pitchFamily="66" charset="0"/>
                        </a:rPr>
                        <a:t>- áramforrás</a:t>
                      </a:r>
                    </a:p>
                  </a:txBody>
                  <a:tcPr anchor="ctr" horzOverflow="overflow">
                    <a:lnL>
                      <a:noFill/>
                    </a:lnL>
                    <a:lnR cap="flat">
                      <a:noFill/>
                    </a:lnR>
                    <a:lnT>
                      <a:noFill/>
                    </a:lnT>
                    <a:lnB>
                      <a:noFill/>
                    </a:lnB>
                    <a:lnTlToBr>
                      <a:noFill/>
                    </a:lnTlToBr>
                    <a:lnBlToTr>
                      <a:noFill/>
                    </a:lnBlToTr>
                    <a:solidFill>
                      <a:srgbClr val="FFE8E9"/>
                    </a:solidFill>
                  </a:tcPr>
                </a:tc>
              </a:tr>
              <a:tr h="6429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omic Sans MS" pitchFamily="66" charset="0"/>
                        </a:rPr>
                        <a:t>SOFC</a:t>
                      </a:r>
                      <a:r>
                        <a:rPr kumimoji="0" lang="en-US" sz="1200" b="0" i="0" u="none" strike="noStrike" cap="none" normalizeH="0" baseline="0" smtClean="0">
                          <a:ln>
                            <a:noFill/>
                          </a:ln>
                          <a:solidFill>
                            <a:schemeClr val="tx1"/>
                          </a:solidFill>
                          <a:effectLst/>
                          <a:latin typeface="Comic Sans MS" pitchFamily="66" charset="0"/>
                        </a:rPr>
                        <a:t/>
                      </a:r>
                      <a:br>
                        <a:rPr kumimoji="0" lang="en-US" sz="1200" b="0" i="0" u="none" strike="noStrike" cap="none" normalizeH="0" baseline="0" smtClean="0">
                          <a:ln>
                            <a:noFill/>
                          </a:ln>
                          <a:solidFill>
                            <a:schemeClr val="tx1"/>
                          </a:solidFill>
                          <a:effectLst/>
                          <a:latin typeface="Comic Sans MS" pitchFamily="66" charset="0"/>
                        </a:rPr>
                      </a:br>
                      <a:r>
                        <a:rPr kumimoji="0" lang="en-US" sz="1200" b="0" i="0" u="none" strike="noStrike" cap="none" normalizeH="0" baseline="0" smtClean="0">
                          <a:ln>
                            <a:noFill/>
                          </a:ln>
                          <a:solidFill>
                            <a:schemeClr val="tx1"/>
                          </a:solidFill>
                          <a:effectLst/>
                          <a:latin typeface="Comic Sans MS" pitchFamily="66" charset="0"/>
                        </a:rPr>
                        <a:t>oxidkerámia cella</a:t>
                      </a:r>
                    </a:p>
                  </a:txBody>
                  <a:tcPr anchor="ctr" horzOverflow="overflow">
                    <a:lnL cap="flat">
                      <a:noFill/>
                    </a:lnL>
                    <a:lnR>
                      <a:noFill/>
                    </a:lnR>
                    <a:lnT>
                      <a:noFill/>
                    </a:lnT>
                    <a:lnB cap="flat">
                      <a:noFill/>
                    </a:lnB>
                    <a:lnTlToBr>
                      <a:noFill/>
                    </a:lnTlToBr>
                    <a:lnBlToTr>
                      <a:noFill/>
                    </a:lnBlToTr>
                    <a:solidFill>
                      <a:srgbClr val="FFD9D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omic Sans MS" pitchFamily="66" charset="0"/>
                        </a:rPr>
                        <a:t>yttrium-cirkon oxidkerámia</a:t>
                      </a:r>
                    </a:p>
                  </a:txBody>
                  <a:tcPr anchor="ctr" horzOverflow="overflow">
                    <a:lnL>
                      <a:noFill/>
                    </a:lnL>
                    <a:lnR>
                      <a:noFill/>
                    </a:lnR>
                    <a:lnT>
                      <a:noFill/>
                    </a:lnT>
                    <a:lnB cap="flat">
                      <a:noFill/>
                    </a:lnB>
                    <a:lnTlToBr>
                      <a:noFill/>
                    </a:lnTlToBr>
                    <a:lnBlToTr>
                      <a:noFill/>
                    </a:lnBlToTr>
                    <a:solidFill>
                      <a:srgbClr val="FFD9D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omic Sans MS" pitchFamily="66" charset="0"/>
                        </a:rPr>
                        <a:t>800 </a:t>
                      </a:r>
                      <a:r>
                        <a:rPr kumimoji="0" lang="en-US" sz="1200" b="0" i="0" u="none" strike="noStrike" cap="none" normalizeH="0" baseline="30000" smtClean="0">
                          <a:ln>
                            <a:noFill/>
                          </a:ln>
                          <a:solidFill>
                            <a:schemeClr val="tx1"/>
                          </a:solidFill>
                          <a:effectLst/>
                          <a:latin typeface="Comic Sans MS" pitchFamily="66" charset="0"/>
                        </a:rPr>
                        <a:t>o</a:t>
                      </a:r>
                      <a:r>
                        <a:rPr kumimoji="0" lang="en-US" sz="1200" b="0" i="0" u="none" strike="noStrike" cap="none" normalizeH="0" baseline="0" smtClean="0">
                          <a:ln>
                            <a:noFill/>
                          </a:ln>
                          <a:solidFill>
                            <a:schemeClr val="tx1"/>
                          </a:solidFill>
                          <a:effectLst/>
                          <a:latin typeface="Comic Sans MS" pitchFamily="66" charset="0"/>
                        </a:rPr>
                        <a:t>C- 1000 </a:t>
                      </a:r>
                      <a:r>
                        <a:rPr kumimoji="0" lang="en-US" sz="1200" b="0" i="0" u="none" strike="noStrike" cap="none" normalizeH="0" baseline="30000" smtClean="0">
                          <a:ln>
                            <a:noFill/>
                          </a:ln>
                          <a:solidFill>
                            <a:schemeClr val="tx1"/>
                          </a:solidFill>
                          <a:effectLst/>
                          <a:latin typeface="Comic Sans MS" pitchFamily="66" charset="0"/>
                        </a:rPr>
                        <a:t>o</a:t>
                      </a:r>
                      <a:r>
                        <a:rPr kumimoji="0" lang="en-US" sz="1200" b="0" i="0" u="none" strike="noStrike" cap="none" normalizeH="0" baseline="0" smtClean="0">
                          <a:ln>
                            <a:noFill/>
                          </a:ln>
                          <a:solidFill>
                            <a:schemeClr val="tx1"/>
                          </a:solidFill>
                          <a:effectLst/>
                          <a:latin typeface="Comic Sans MS" pitchFamily="66" charset="0"/>
                        </a:rPr>
                        <a:t>C</a:t>
                      </a:r>
                    </a:p>
                  </a:txBody>
                  <a:tcPr anchor="ctr" horzOverflow="overflow">
                    <a:lnL>
                      <a:noFill/>
                    </a:lnL>
                    <a:lnR>
                      <a:noFill/>
                    </a:lnR>
                    <a:lnT>
                      <a:noFill/>
                    </a:lnT>
                    <a:lnB cap="flat">
                      <a:noFill/>
                    </a:lnB>
                    <a:lnTlToBr>
                      <a:noFill/>
                    </a:lnTlToBr>
                    <a:lnBlToTr>
                      <a:noFill/>
                    </a:lnBlToTr>
                    <a:solidFill>
                      <a:srgbClr val="FFD9D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omic Sans MS" pitchFamily="66" charset="0"/>
                        </a:rPr>
                        <a:t>elméleti: 65%</a:t>
                      </a:r>
                      <a:br>
                        <a:rPr kumimoji="0" lang="en-US" sz="1200" b="0" i="0" u="none" strike="noStrike" cap="none" normalizeH="0" baseline="0" smtClean="0">
                          <a:ln>
                            <a:noFill/>
                          </a:ln>
                          <a:solidFill>
                            <a:schemeClr val="tx1"/>
                          </a:solidFill>
                          <a:effectLst/>
                          <a:latin typeface="Comic Sans MS" pitchFamily="66" charset="0"/>
                        </a:rPr>
                      </a:br>
                      <a:r>
                        <a:rPr kumimoji="0" lang="en-US" sz="1200" b="0" i="0" u="none" strike="noStrike" cap="none" normalizeH="0" baseline="0" smtClean="0">
                          <a:ln>
                            <a:noFill/>
                          </a:ln>
                          <a:solidFill>
                            <a:schemeClr val="tx1"/>
                          </a:solidFill>
                          <a:effectLst/>
                          <a:latin typeface="Comic Sans MS" pitchFamily="66" charset="0"/>
                        </a:rPr>
                        <a:t>gyakorlati: 62%</a:t>
                      </a:r>
                    </a:p>
                  </a:txBody>
                  <a:tcPr anchor="ctr" horzOverflow="overflow">
                    <a:lnL>
                      <a:noFill/>
                    </a:lnL>
                    <a:lnR>
                      <a:noFill/>
                    </a:lnR>
                    <a:lnT>
                      <a:noFill/>
                    </a:lnT>
                    <a:lnB cap="flat">
                      <a:noFill/>
                    </a:lnB>
                    <a:lnTlToBr>
                      <a:noFill/>
                    </a:lnTlToBr>
                    <a:lnBlToTr>
                      <a:noFill/>
                    </a:lnBlToTr>
                    <a:solidFill>
                      <a:srgbClr val="FFD9D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omic Sans MS" pitchFamily="66" charset="0"/>
                        </a:rPr>
                        <a:t>- H</a:t>
                      </a:r>
                      <a:r>
                        <a:rPr kumimoji="0" lang="en-US" sz="1200" b="0" i="0" u="none" strike="noStrike" cap="none" normalizeH="0" baseline="-30000" smtClean="0">
                          <a:ln>
                            <a:noFill/>
                          </a:ln>
                          <a:solidFill>
                            <a:schemeClr val="tx1"/>
                          </a:solidFill>
                          <a:effectLst/>
                          <a:latin typeface="Comic Sans MS" pitchFamily="66" charset="0"/>
                        </a:rPr>
                        <a:t>2</a:t>
                      </a:r>
                      <a:r>
                        <a:rPr kumimoji="0" lang="en-US" sz="1200" b="0" i="0" u="none" strike="noStrike" cap="none" normalizeH="0" baseline="0" smtClean="0">
                          <a:ln>
                            <a:noFill/>
                          </a:ln>
                          <a:solidFill>
                            <a:schemeClr val="tx1"/>
                          </a:solidFill>
                          <a:effectLst/>
                          <a:latin typeface="Comic Sans MS" pitchFamily="66" charset="0"/>
                        </a:rPr>
                        <a:t/>
                      </a:r>
                      <a:br>
                        <a:rPr kumimoji="0" lang="en-US" sz="1200" b="0" i="0" u="none" strike="noStrike" cap="none" normalizeH="0" baseline="0" smtClean="0">
                          <a:ln>
                            <a:noFill/>
                          </a:ln>
                          <a:solidFill>
                            <a:schemeClr val="tx1"/>
                          </a:solidFill>
                          <a:effectLst/>
                          <a:latin typeface="Comic Sans MS" pitchFamily="66" charset="0"/>
                        </a:rPr>
                      </a:br>
                      <a:r>
                        <a:rPr kumimoji="0" lang="en-US" sz="1200" b="0" i="0" u="none" strike="noStrike" cap="none" normalizeH="0" baseline="0" smtClean="0">
                          <a:ln>
                            <a:noFill/>
                          </a:ln>
                          <a:solidFill>
                            <a:schemeClr val="tx1"/>
                          </a:solidFill>
                          <a:effectLst/>
                          <a:latin typeface="Comic Sans MS" pitchFamily="66" charset="0"/>
                        </a:rPr>
                        <a:t>- földgáz</a:t>
                      </a:r>
                      <a:br>
                        <a:rPr kumimoji="0" lang="en-US" sz="1200" b="0" i="0" u="none" strike="noStrike" cap="none" normalizeH="0" baseline="0" smtClean="0">
                          <a:ln>
                            <a:noFill/>
                          </a:ln>
                          <a:solidFill>
                            <a:schemeClr val="tx1"/>
                          </a:solidFill>
                          <a:effectLst/>
                          <a:latin typeface="Comic Sans MS" pitchFamily="66" charset="0"/>
                        </a:rPr>
                      </a:br>
                      <a:r>
                        <a:rPr kumimoji="0" lang="en-US" sz="1200" b="0" i="0" u="none" strike="noStrike" cap="none" normalizeH="0" baseline="0" smtClean="0">
                          <a:ln>
                            <a:noFill/>
                          </a:ln>
                          <a:solidFill>
                            <a:schemeClr val="tx1"/>
                          </a:solidFill>
                          <a:effectLst/>
                          <a:latin typeface="Comic Sans MS" pitchFamily="66" charset="0"/>
                        </a:rPr>
                        <a:t>- széngáz</a:t>
                      </a:r>
                      <a:br>
                        <a:rPr kumimoji="0" lang="en-US" sz="1200" b="0" i="0" u="none" strike="noStrike" cap="none" normalizeH="0" baseline="0" smtClean="0">
                          <a:ln>
                            <a:noFill/>
                          </a:ln>
                          <a:solidFill>
                            <a:schemeClr val="tx1"/>
                          </a:solidFill>
                          <a:effectLst/>
                          <a:latin typeface="Comic Sans MS" pitchFamily="66" charset="0"/>
                        </a:rPr>
                      </a:br>
                      <a:r>
                        <a:rPr kumimoji="0" lang="en-US" sz="1200" b="0" i="0" u="none" strike="noStrike" cap="none" normalizeH="0" baseline="0" smtClean="0">
                          <a:ln>
                            <a:noFill/>
                          </a:ln>
                          <a:solidFill>
                            <a:schemeClr val="tx1"/>
                          </a:solidFill>
                          <a:effectLst/>
                          <a:latin typeface="Comic Sans MS" pitchFamily="66" charset="0"/>
                        </a:rPr>
                        <a:t>- biogáz</a:t>
                      </a:r>
                      <a:br>
                        <a:rPr kumimoji="0" lang="en-US" sz="1200" b="0" i="0" u="none" strike="noStrike" cap="none" normalizeH="0" baseline="0" smtClean="0">
                          <a:ln>
                            <a:noFill/>
                          </a:ln>
                          <a:solidFill>
                            <a:schemeClr val="tx1"/>
                          </a:solidFill>
                          <a:effectLst/>
                          <a:latin typeface="Comic Sans MS" pitchFamily="66" charset="0"/>
                        </a:rPr>
                      </a:br>
                      <a:r>
                        <a:rPr kumimoji="0" lang="en-US" sz="1200" b="0" i="0" u="none" strike="noStrike" cap="none" normalizeH="0" baseline="0" smtClean="0">
                          <a:ln>
                            <a:noFill/>
                          </a:ln>
                          <a:solidFill>
                            <a:schemeClr val="tx1"/>
                          </a:solidFill>
                          <a:effectLst/>
                          <a:latin typeface="Comic Sans MS" pitchFamily="66" charset="0"/>
                        </a:rPr>
                        <a:t>- levegő</a:t>
                      </a:r>
                      <a:br>
                        <a:rPr kumimoji="0" lang="en-US" sz="1200" b="0" i="0" u="none" strike="noStrike" cap="none" normalizeH="0" baseline="0" smtClean="0">
                          <a:ln>
                            <a:noFill/>
                          </a:ln>
                          <a:solidFill>
                            <a:schemeClr val="tx1"/>
                          </a:solidFill>
                          <a:effectLst/>
                          <a:latin typeface="Comic Sans MS" pitchFamily="66" charset="0"/>
                        </a:rPr>
                      </a:br>
                      <a:r>
                        <a:rPr kumimoji="0" lang="en-US" sz="1200" b="0" i="0" u="none" strike="noStrike" cap="none" normalizeH="0" baseline="0" smtClean="0">
                          <a:ln>
                            <a:noFill/>
                          </a:ln>
                          <a:solidFill>
                            <a:schemeClr val="tx1"/>
                          </a:solidFill>
                          <a:effectLst/>
                          <a:latin typeface="Comic Sans MS" pitchFamily="66" charset="0"/>
                        </a:rPr>
                        <a:t>- O</a:t>
                      </a:r>
                      <a:r>
                        <a:rPr kumimoji="0" lang="en-US" sz="1200" b="0" i="0" u="none" strike="noStrike" cap="none" normalizeH="0" baseline="-30000" smtClean="0">
                          <a:ln>
                            <a:noFill/>
                          </a:ln>
                          <a:solidFill>
                            <a:schemeClr val="tx1"/>
                          </a:solidFill>
                          <a:effectLst/>
                          <a:latin typeface="Comic Sans MS" pitchFamily="66" charset="0"/>
                        </a:rPr>
                        <a:t>2</a:t>
                      </a:r>
                      <a:endParaRPr kumimoji="0" lang="en-US" sz="1200" b="0" i="0" u="none" strike="noStrike" cap="none" normalizeH="0" baseline="0" smtClean="0">
                        <a:ln>
                          <a:noFill/>
                        </a:ln>
                        <a:solidFill>
                          <a:schemeClr val="tx1"/>
                        </a:solidFill>
                        <a:effectLst/>
                        <a:latin typeface="Comic Sans MS" pitchFamily="66" charset="0"/>
                      </a:endParaRPr>
                    </a:p>
                  </a:txBody>
                  <a:tcPr anchor="ctr" horzOverflow="overflow">
                    <a:lnL>
                      <a:noFill/>
                    </a:lnL>
                    <a:lnR>
                      <a:noFill/>
                    </a:lnR>
                    <a:lnT>
                      <a:noFill/>
                    </a:lnT>
                    <a:lnB cap="flat">
                      <a:noFill/>
                    </a:lnB>
                    <a:lnTlToBr>
                      <a:noFill/>
                    </a:lnTlToBr>
                    <a:lnBlToTr>
                      <a:noFill/>
                    </a:lnBlToTr>
                    <a:solidFill>
                      <a:srgbClr val="FFD9D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sz="1200" b="0" i="0" u="none" strike="noStrike" cap="none" normalizeH="0" baseline="0" smtClean="0">
                          <a:ln>
                            <a:noFill/>
                          </a:ln>
                          <a:solidFill>
                            <a:schemeClr val="tx1"/>
                          </a:solidFill>
                          <a:effectLst/>
                          <a:latin typeface="Comic Sans MS" pitchFamily="66" charset="0"/>
                        </a:rPr>
                        <a:t>      </a:t>
                      </a:r>
                      <a:r>
                        <a:rPr kumimoji="0" lang="en-US" sz="1200" b="0" i="0" u="none" strike="noStrike" cap="none" normalizeH="0" baseline="0" smtClean="0">
                          <a:ln>
                            <a:noFill/>
                          </a:ln>
                          <a:solidFill>
                            <a:schemeClr val="tx1"/>
                          </a:solidFill>
                          <a:effectLst/>
                          <a:latin typeface="Comic Sans MS" pitchFamily="66" charset="0"/>
                        </a:rPr>
                        <a:t>gőzturbinás, kétlépcsős </a:t>
                      </a:r>
                      <a:r>
                        <a:rPr kumimoji="0" lang="hu-HU" sz="1200" b="0" i="0" u="none" strike="noStrike" cap="none" normalizeH="0" baseline="0" smtClean="0">
                          <a:ln>
                            <a:noFill/>
                          </a:ln>
                          <a:solidFill>
                            <a:schemeClr val="tx1"/>
                          </a:solidFill>
                          <a:effectLst/>
                          <a:latin typeface="Comic Sans MS" pitchFamily="66" charset="0"/>
                        </a:rPr>
                        <a:t> .    .     b</a:t>
                      </a:r>
                      <a:r>
                        <a:rPr kumimoji="0" lang="en-US" sz="1200" b="0" i="0" u="none" strike="noStrike" cap="none" normalizeH="0" baseline="0" smtClean="0">
                          <a:ln>
                            <a:noFill/>
                          </a:ln>
                          <a:solidFill>
                            <a:schemeClr val="tx1"/>
                          </a:solidFill>
                          <a:effectLst/>
                          <a:latin typeface="Comic Sans MS" pitchFamily="66" charset="0"/>
                        </a:rPr>
                        <a:t>lokkfűtő erőmű </a:t>
                      </a:r>
                      <a:br>
                        <a:rPr kumimoji="0" lang="en-US" sz="1200" b="0" i="0" u="none" strike="noStrike" cap="none" normalizeH="0" baseline="0" smtClean="0">
                          <a:ln>
                            <a:noFill/>
                          </a:ln>
                          <a:solidFill>
                            <a:schemeClr val="tx1"/>
                          </a:solidFill>
                          <a:effectLst/>
                          <a:latin typeface="Comic Sans MS" pitchFamily="66" charset="0"/>
                        </a:rPr>
                      </a:br>
                      <a:r>
                        <a:rPr kumimoji="0" lang="hu-HU" sz="1200" b="0" i="0" u="none" strike="noStrike" cap="none" normalizeH="0" baseline="0" smtClean="0">
                          <a:ln>
                            <a:noFill/>
                          </a:ln>
                          <a:solidFill>
                            <a:schemeClr val="tx1"/>
                          </a:solidFill>
                          <a:effectLst/>
                          <a:latin typeface="Comic Sans MS" pitchFamily="66" charset="0"/>
                        </a:rPr>
                        <a:t>    </a:t>
                      </a:r>
                      <a:r>
                        <a:rPr kumimoji="0" lang="en-US" sz="1200" b="0" i="0" u="none" strike="noStrike" cap="none" normalizeH="0" baseline="0" smtClean="0">
                          <a:ln>
                            <a:noFill/>
                          </a:ln>
                          <a:solidFill>
                            <a:schemeClr val="tx1"/>
                          </a:solidFill>
                          <a:effectLst/>
                          <a:latin typeface="Comic Sans MS" pitchFamily="66" charset="0"/>
                        </a:rPr>
                        <a:t>-áramforrás</a:t>
                      </a:r>
                    </a:p>
                  </a:txBody>
                  <a:tcPr anchor="ctr" horzOverflow="overflow">
                    <a:lnL>
                      <a:noFill/>
                    </a:lnL>
                    <a:lnR cap="flat">
                      <a:noFill/>
                    </a:lnR>
                    <a:lnT>
                      <a:noFill/>
                    </a:lnT>
                    <a:lnB cap="flat">
                      <a:noFill/>
                    </a:lnB>
                    <a:lnTlToBr>
                      <a:noFill/>
                    </a:lnTlToBr>
                    <a:lnBlToTr>
                      <a:noFill/>
                    </a:lnBlToTr>
                    <a:solidFill>
                      <a:srgbClr val="FFD9DC"/>
                    </a:solidFill>
                  </a:tcPr>
                </a:tc>
              </a:tr>
            </a:tbl>
          </a:graphicData>
        </a:graphic>
      </p:graphicFrame>
    </p:spTree>
    <p:extLst>
      <p:ext uri="{BB962C8B-B14F-4D97-AF65-F5344CB8AC3E}">
        <p14:creationId xmlns:p14="http://schemas.microsoft.com/office/powerpoint/2010/main" val="9874368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Dátum helye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n-US" altLang="hu-HU" sz="1400" b="0">
                <a:solidFill>
                  <a:schemeClr val="bg2"/>
                </a:solidFill>
                <a:latin typeface="Arial" pitchFamily="34" charset="0"/>
              </a:rPr>
              <a:t>Dr. Pátzay György</a:t>
            </a:r>
          </a:p>
        </p:txBody>
      </p:sp>
      <p:sp>
        <p:nvSpPr>
          <p:cNvPr id="9220" name="Dia számának hely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fld id="{88C0BAD3-51C3-4DFC-973E-92B31ED0E2D4}" type="slidenum">
              <a:rPr lang="en-US" altLang="hu-HU" sz="1400" b="0">
                <a:solidFill>
                  <a:schemeClr val="bg2"/>
                </a:solidFill>
                <a:latin typeface="Arial" pitchFamily="34" charset="0"/>
              </a:rPr>
              <a:pPr/>
              <a:t>12</a:t>
            </a:fld>
            <a:endParaRPr lang="en-US" altLang="hu-HU" sz="1400" b="0">
              <a:solidFill>
                <a:schemeClr val="bg2"/>
              </a:solidFill>
              <a:latin typeface="Arial" pitchFamily="34" charset="0"/>
            </a:endParaRPr>
          </a:p>
        </p:txBody>
      </p:sp>
      <p:graphicFrame>
        <p:nvGraphicFramePr>
          <p:cNvPr id="9218" name="Object 4"/>
          <p:cNvGraphicFramePr>
            <a:graphicFrameLocks noChangeAspect="1"/>
          </p:cNvGraphicFramePr>
          <p:nvPr/>
        </p:nvGraphicFramePr>
        <p:xfrm>
          <a:off x="4151313" y="3741738"/>
          <a:ext cx="4608512" cy="3116262"/>
        </p:xfrm>
        <a:graphic>
          <a:graphicData uri="http://schemas.openxmlformats.org/presentationml/2006/ole">
            <mc:AlternateContent xmlns:mc="http://schemas.openxmlformats.org/markup-compatibility/2006">
              <mc:Choice xmlns:v="urn:schemas-microsoft-com:vml" Requires="v">
                <p:oleObj spid="_x0000_s1029" name="Photo Editor Photo" r:id="rId4" imgW="5152381" imgH="3486637" progId="">
                  <p:embed/>
                </p:oleObj>
              </mc:Choice>
              <mc:Fallback>
                <p:oleObj name="Photo Editor Photo" r:id="rId4" imgW="5152381" imgH="3486637"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1313" y="3741738"/>
                        <a:ext cx="4608512" cy="3116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pic>
        <p:nvPicPr>
          <p:cNvPr id="922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8213" y="188913"/>
            <a:ext cx="81915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84289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Dátum helye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n-US" altLang="hu-HU" sz="1400" b="0" dirty="0">
                <a:solidFill>
                  <a:schemeClr val="bg2"/>
                </a:solidFill>
                <a:latin typeface="Arial" pitchFamily="34" charset="0"/>
              </a:rPr>
              <a:t>Dr. </a:t>
            </a:r>
            <a:r>
              <a:rPr lang="en-US" altLang="hu-HU" sz="1400" b="0" dirty="0" err="1">
                <a:solidFill>
                  <a:schemeClr val="bg2"/>
                </a:solidFill>
                <a:latin typeface="Arial" pitchFamily="34" charset="0"/>
              </a:rPr>
              <a:t>Pátzay</a:t>
            </a:r>
            <a:r>
              <a:rPr lang="en-US" altLang="hu-HU" sz="1400" b="0" dirty="0">
                <a:solidFill>
                  <a:schemeClr val="bg2"/>
                </a:solidFill>
                <a:latin typeface="Arial" pitchFamily="34" charset="0"/>
              </a:rPr>
              <a:t> </a:t>
            </a:r>
            <a:r>
              <a:rPr lang="en-US" altLang="hu-HU" sz="1400" b="0" dirty="0" err="1">
                <a:solidFill>
                  <a:schemeClr val="bg2"/>
                </a:solidFill>
                <a:latin typeface="Arial" pitchFamily="34" charset="0"/>
              </a:rPr>
              <a:t>György</a:t>
            </a:r>
            <a:endParaRPr lang="en-US" altLang="hu-HU" sz="1400" b="0" dirty="0">
              <a:solidFill>
                <a:schemeClr val="bg2"/>
              </a:solidFill>
              <a:latin typeface="Arial" pitchFamily="34" charset="0"/>
            </a:endParaRPr>
          </a:p>
        </p:txBody>
      </p:sp>
      <p:sp>
        <p:nvSpPr>
          <p:cNvPr id="90115" name="Dia számának hely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fld id="{DE62FB62-9053-41E9-847D-4FA895F089B6}" type="slidenum">
              <a:rPr lang="en-US" altLang="hu-HU" sz="1400" b="0">
                <a:solidFill>
                  <a:schemeClr val="bg2"/>
                </a:solidFill>
                <a:latin typeface="Arial" pitchFamily="34" charset="0"/>
              </a:rPr>
              <a:pPr/>
              <a:t>13</a:t>
            </a:fld>
            <a:endParaRPr lang="en-US" altLang="hu-HU" sz="1400" b="0">
              <a:solidFill>
                <a:schemeClr val="bg2"/>
              </a:solidFill>
              <a:latin typeface="Arial" pitchFamily="34" charset="0"/>
            </a:endParaRPr>
          </a:p>
        </p:txBody>
      </p:sp>
      <p:pic>
        <p:nvPicPr>
          <p:cNvPr id="901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8926" y="815975"/>
            <a:ext cx="9083675" cy="549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91442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Dátum helye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n-US" altLang="hu-HU" sz="1400" b="0">
                <a:solidFill>
                  <a:schemeClr val="bg2"/>
                </a:solidFill>
                <a:latin typeface="Arial" pitchFamily="34" charset="0"/>
              </a:rPr>
              <a:t>Dr. Pátzay György</a:t>
            </a:r>
          </a:p>
        </p:txBody>
      </p:sp>
      <p:sp>
        <p:nvSpPr>
          <p:cNvPr id="91139" name="Dia számának hely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fld id="{34F1B13D-57E1-47B4-AF76-DFAE42FCE517}" type="slidenum">
              <a:rPr lang="en-US" altLang="hu-HU" sz="1400" b="0">
                <a:solidFill>
                  <a:schemeClr val="bg2"/>
                </a:solidFill>
                <a:latin typeface="Arial" pitchFamily="34" charset="0"/>
              </a:rPr>
              <a:pPr/>
              <a:t>14</a:t>
            </a:fld>
            <a:endParaRPr lang="en-US" altLang="hu-HU" sz="1400" b="0">
              <a:solidFill>
                <a:schemeClr val="bg2"/>
              </a:solidFill>
              <a:latin typeface="Arial" pitchFamily="34" charset="0"/>
            </a:endParaRPr>
          </a:p>
        </p:txBody>
      </p:sp>
      <p:pic>
        <p:nvPicPr>
          <p:cNvPr id="911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6864" y="171450"/>
            <a:ext cx="9058275" cy="651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átum helye 1"/>
          <p:cNvSpPr txBox="1">
            <a:spLocks/>
          </p:cNvSpPr>
          <p:nvPr/>
        </p:nvSpPr>
        <p:spPr bwMode="auto">
          <a:xfrm>
            <a:off x="1991544" y="6165304"/>
            <a:ext cx="1905000" cy="4572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defPPr>
              <a:defRPr lang="en-US"/>
            </a:defPPr>
            <a:lvl1pPr algn="l" rtl="0" eaLnBrk="0" fontAlgn="base" hangingPunct="0">
              <a:spcBef>
                <a:spcPct val="50000"/>
              </a:spcBef>
              <a:spcAft>
                <a:spcPct val="0"/>
              </a:spcAft>
              <a:defRPr sz="2400" b="1" kern="1200">
                <a:solidFill>
                  <a:schemeClr val="tx1"/>
                </a:solidFill>
                <a:latin typeface="Times New Roman" pitchFamily="18" charset="0"/>
                <a:ea typeface="+mn-ea"/>
                <a:cs typeface="+mn-cs"/>
              </a:defRPr>
            </a:lvl1pPr>
            <a:lvl2pPr marL="742950" indent="-28575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1143000" indent="-2286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600200" indent="-228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2057400" indent="-2286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b="1"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b="1"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b="1"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b="1" kern="1200">
                <a:solidFill>
                  <a:schemeClr val="tx1"/>
                </a:solidFill>
                <a:latin typeface="Times New Roman" pitchFamily="18" charset="0"/>
                <a:ea typeface="+mn-ea"/>
                <a:cs typeface="+mn-cs"/>
              </a:defRPr>
            </a:lvl9pPr>
          </a:lstStyle>
          <a:p>
            <a:r>
              <a:rPr lang="en-US" altLang="hu-HU" sz="1400" b="0">
                <a:solidFill>
                  <a:schemeClr val="bg2"/>
                </a:solidFill>
                <a:latin typeface="Arial" pitchFamily="34" charset="0"/>
              </a:rPr>
              <a:t>Dr. Pátzay György</a:t>
            </a:r>
            <a:endParaRPr lang="en-US" altLang="hu-HU" sz="1400" b="0" dirty="0">
              <a:solidFill>
                <a:schemeClr val="bg2"/>
              </a:solidFill>
              <a:latin typeface="Arial" pitchFamily="34" charset="0"/>
            </a:endParaRPr>
          </a:p>
        </p:txBody>
      </p:sp>
      <p:sp>
        <p:nvSpPr>
          <p:cNvPr id="6" name="Dia számának helye 3"/>
          <p:cNvSpPr txBox="1">
            <a:spLocks/>
          </p:cNvSpPr>
          <p:nvPr/>
        </p:nvSpPr>
        <p:spPr bwMode="auto">
          <a:xfrm>
            <a:off x="8290744" y="6165304"/>
            <a:ext cx="1905000" cy="4572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50000"/>
              </a:spcBef>
              <a:spcAft>
                <a:spcPct val="0"/>
              </a:spcAft>
              <a:defRPr sz="2400" b="1" kern="1200">
                <a:solidFill>
                  <a:schemeClr val="tx1"/>
                </a:solidFill>
                <a:latin typeface="Times New Roman" pitchFamily="18" charset="0"/>
                <a:ea typeface="+mn-ea"/>
                <a:cs typeface="+mn-cs"/>
              </a:defRPr>
            </a:lvl1pPr>
            <a:lvl2pPr marL="742950" indent="-28575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1143000" indent="-2286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600200" indent="-228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2057400" indent="-2286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b="1"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b="1"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b="1"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b="1" kern="1200">
                <a:solidFill>
                  <a:schemeClr val="tx1"/>
                </a:solidFill>
                <a:latin typeface="Times New Roman" pitchFamily="18" charset="0"/>
                <a:ea typeface="+mn-ea"/>
                <a:cs typeface="+mn-cs"/>
              </a:defRPr>
            </a:lvl9pPr>
          </a:lstStyle>
          <a:p>
            <a:fld id="{DE62FB62-9053-41E9-847D-4FA895F089B6}" type="slidenum">
              <a:rPr lang="en-US" altLang="hu-HU" sz="1400" b="0">
                <a:solidFill>
                  <a:schemeClr val="bg2"/>
                </a:solidFill>
                <a:latin typeface="Arial" pitchFamily="34" charset="0"/>
              </a:rPr>
              <a:pPr/>
              <a:t>14</a:t>
            </a:fld>
            <a:endParaRPr lang="en-US" altLang="hu-HU" sz="1400" b="0">
              <a:solidFill>
                <a:schemeClr val="bg2"/>
              </a:solidFill>
              <a:latin typeface="Arial" pitchFamily="34" charset="0"/>
            </a:endParaRPr>
          </a:p>
        </p:txBody>
      </p:sp>
    </p:spTree>
    <p:extLst>
      <p:ext uri="{BB962C8B-B14F-4D97-AF65-F5344CB8AC3E}">
        <p14:creationId xmlns:p14="http://schemas.microsoft.com/office/powerpoint/2010/main" val="38524663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330200" y="263942"/>
            <a:ext cx="11518900" cy="2308324"/>
          </a:xfrm>
          <a:prstGeom prst="rect">
            <a:avLst/>
          </a:prstGeom>
        </p:spPr>
        <p:txBody>
          <a:bodyPr wrap="square">
            <a:spAutoFit/>
          </a:bodyPr>
          <a:lstStyle/>
          <a:p>
            <a:pPr algn="just"/>
            <a:r>
              <a:rPr lang="en-US" b="0" i="0" u="none" strike="noStrike" baseline="0" dirty="0" smtClean="0">
                <a:solidFill>
                  <a:srgbClr val="000000"/>
                </a:solidFill>
                <a:latin typeface="Times New Roman" panose="02020603050405020304" pitchFamily="18" charset="0"/>
              </a:rPr>
              <a:t>PEMFCs (Figure 3.4.1) are being considered for applications that require faster start-up times and frequent starts and stops, such as automotive applications, material handling equipment, and backup power. For PEMFCs, continuing advancements are needed to minimize or eliminate precious metal loading, improve component durability, and manage water transport within the cell. Additionally, membranes that are capable of operation at higher temperatures (up to 120°C for automotive applications and above 120°C for stationary applications) are needed for better thermal management. R&amp;D is required to reduce cost and increase durability of the membrane electrode assembly (MEA) as well as optimize the integration of advanced cell components into the MEA. R&amp;D is also required to reduce the cost and improve the durability of system BOP components, such as humidifiers and compressors. </a:t>
            </a:r>
            <a:endParaRPr lang="hu-HU" dirty="0"/>
          </a:p>
        </p:txBody>
      </p:sp>
      <p:pic>
        <p:nvPicPr>
          <p:cNvPr id="3" name="Kép 2"/>
          <p:cNvPicPr>
            <a:picLocks noChangeAspect="1"/>
          </p:cNvPicPr>
          <p:nvPr/>
        </p:nvPicPr>
        <p:blipFill>
          <a:blip r:embed="rId2"/>
          <a:stretch>
            <a:fillRect/>
          </a:stretch>
        </p:blipFill>
        <p:spPr>
          <a:xfrm>
            <a:off x="4833937" y="2857500"/>
            <a:ext cx="2524125" cy="3505200"/>
          </a:xfrm>
          <a:prstGeom prst="rect">
            <a:avLst/>
          </a:prstGeom>
        </p:spPr>
      </p:pic>
    </p:spTree>
    <p:extLst>
      <p:ext uri="{BB962C8B-B14F-4D97-AF65-F5344CB8AC3E}">
        <p14:creationId xmlns:p14="http://schemas.microsoft.com/office/powerpoint/2010/main" val="42820636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368300" y="336540"/>
            <a:ext cx="11391900" cy="1754326"/>
          </a:xfrm>
          <a:prstGeom prst="rect">
            <a:avLst/>
          </a:prstGeom>
        </p:spPr>
        <p:txBody>
          <a:bodyPr wrap="square">
            <a:spAutoFit/>
          </a:bodyPr>
          <a:lstStyle/>
          <a:p>
            <a:pPr algn="just"/>
            <a:r>
              <a:rPr lang="en-US" b="0" i="0" u="none" strike="noStrike" baseline="0" dirty="0" smtClean="0">
                <a:solidFill>
                  <a:srgbClr val="000000"/>
                </a:solidFill>
                <a:latin typeface="Times New Roman" panose="02020603050405020304" pitchFamily="18" charset="0"/>
              </a:rPr>
              <a:t>Direct methanol fuel cells (DMFCs) are well suited for early market applications as sources of portable and backup power in consumer electronic devices and similar applications where the power requirements are low and the cost targets and infrastructure requirements are not as stringent as for transportation applications. A higher energy density alternative to existing technologies is required to fill the increasing gap between energy demand and energy storage capacity in these low power applications. Challenges for DMFCs include reducing Pt loading, reducing methanol crossover to increase efficiency, and simplifying the BOP to increase energy and power density, improve reliability, and reduce cost. </a:t>
            </a:r>
            <a:endParaRPr lang="hu-HU" dirty="0"/>
          </a:p>
        </p:txBody>
      </p:sp>
    </p:spTree>
    <p:extLst>
      <p:ext uri="{BB962C8B-B14F-4D97-AF65-F5344CB8AC3E}">
        <p14:creationId xmlns:p14="http://schemas.microsoft.com/office/powerpoint/2010/main" val="1496907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228600" y="442943"/>
            <a:ext cx="11480800" cy="2308324"/>
          </a:xfrm>
          <a:prstGeom prst="rect">
            <a:avLst/>
          </a:prstGeom>
        </p:spPr>
        <p:txBody>
          <a:bodyPr wrap="square">
            <a:spAutoFit/>
          </a:bodyPr>
          <a:lstStyle/>
          <a:p>
            <a:pPr algn="just"/>
            <a:r>
              <a:rPr lang="en-US" b="0" i="0" u="none" strike="noStrike" baseline="0" dirty="0" smtClean="0">
                <a:solidFill>
                  <a:srgbClr val="000000"/>
                </a:solidFill>
                <a:latin typeface="Times New Roman" panose="02020603050405020304" pitchFamily="18" charset="0"/>
              </a:rPr>
              <a:t>Alkaline fuel cells (AFCs) (Figure 3.4.2) were one of the first fuel cell technologies developed, and they were the first type widely used in the U.S. space program to produce electricity and water onboard spacecraft. One advantage of AFCs is that they can use a variety of nonprecious metal catalysts at the anode and cathode. The initial AFCs used aqueous potassium hydroxide (KOH) solutions as the electrolyte. To address some of the issues dealing with these liquid electrolytes, novel AFCs that use a polymer membrane as the electrolyte have been developed. These fuel cells are closely related to conventional PEMFCs except that they use an alkaline membrane instead of an acid membrane, and they are commonly referred to as AMFCs. Challenges for AMFCs include tolerance to carbon dioxide, membrane conductivity and durability, higher temperature operation, water management, power density, and anode </a:t>
            </a:r>
            <a:r>
              <a:rPr lang="en-US" b="0" i="0" u="none" strike="noStrike" baseline="0" dirty="0" err="1" smtClean="0">
                <a:solidFill>
                  <a:srgbClr val="000000"/>
                </a:solidFill>
                <a:latin typeface="Times New Roman" panose="02020603050405020304" pitchFamily="18" charset="0"/>
              </a:rPr>
              <a:t>electrocatalysis</a:t>
            </a:r>
            <a:r>
              <a:rPr lang="en-US" b="0" i="0" u="none" strike="noStrike" baseline="0" dirty="0" smtClean="0">
                <a:solidFill>
                  <a:srgbClr val="000000"/>
                </a:solidFill>
                <a:latin typeface="Times New Roman" panose="02020603050405020304" pitchFamily="18" charset="0"/>
              </a:rPr>
              <a:t>. </a:t>
            </a:r>
            <a:endParaRPr lang="hu-HU" dirty="0"/>
          </a:p>
        </p:txBody>
      </p:sp>
      <p:pic>
        <p:nvPicPr>
          <p:cNvPr id="3" name="Kép 2"/>
          <p:cNvPicPr>
            <a:picLocks noChangeAspect="1"/>
          </p:cNvPicPr>
          <p:nvPr/>
        </p:nvPicPr>
        <p:blipFill>
          <a:blip r:embed="rId2"/>
          <a:stretch>
            <a:fillRect/>
          </a:stretch>
        </p:blipFill>
        <p:spPr>
          <a:xfrm>
            <a:off x="4665662" y="3243262"/>
            <a:ext cx="2886075" cy="3114675"/>
          </a:xfrm>
          <a:prstGeom prst="rect">
            <a:avLst/>
          </a:prstGeom>
        </p:spPr>
      </p:pic>
    </p:spTree>
    <p:extLst>
      <p:ext uri="{BB962C8B-B14F-4D97-AF65-F5344CB8AC3E}">
        <p14:creationId xmlns:p14="http://schemas.microsoft.com/office/powerpoint/2010/main" val="3195319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317500" y="125949"/>
            <a:ext cx="11366500" cy="3970318"/>
          </a:xfrm>
          <a:prstGeom prst="rect">
            <a:avLst/>
          </a:prstGeom>
        </p:spPr>
        <p:txBody>
          <a:bodyPr wrap="square">
            <a:spAutoFit/>
          </a:bodyPr>
          <a:lstStyle/>
          <a:p>
            <a:pPr algn="just"/>
            <a:r>
              <a:rPr lang="en-US" b="0" i="0" u="none" strike="noStrike" baseline="0" dirty="0" smtClean="0">
                <a:solidFill>
                  <a:srgbClr val="000000"/>
                </a:solidFill>
                <a:latin typeface="Times New Roman" panose="02020603050405020304" pitchFamily="18" charset="0"/>
              </a:rPr>
              <a:t>Medium-temperature (phosphoric acid) (Figure 3.4.3a) and high-temperature (solid oxide and molten carbonate) (Figure 3.4.3b and 3.4.3c, respectively) fuel cells are more applicable for systems that run for extended periods of time without frequent start and stop cycles. These systems also have benefits for CHP generation, and they offer simplified operation on fossil and renewable fuels. The high-temperature systems can also be utilized in tri-generation mode to produce electrical power, heat, and hydrogen. R&amp;D needs for phosphoric acid-based fuel cells (PAFCs) include methods to decrease or eliminate anion adsorption on the cathode, lower cost materials for the cell stack and BOP components, and durable electrode catalyst and support materials. Polymer-phosphoric acid-based systems including </a:t>
            </a:r>
            <a:r>
              <a:rPr lang="en-US" b="0" i="0" u="none" strike="noStrike" baseline="0" dirty="0" err="1" smtClean="0">
                <a:solidFill>
                  <a:srgbClr val="000000"/>
                </a:solidFill>
                <a:latin typeface="Times New Roman" panose="02020603050405020304" pitchFamily="18" charset="0"/>
              </a:rPr>
              <a:t>polybenzimidazole</a:t>
            </a:r>
            <a:r>
              <a:rPr lang="en-US" b="0" i="0" u="none" strike="noStrike" baseline="0" dirty="0" smtClean="0">
                <a:solidFill>
                  <a:srgbClr val="000000"/>
                </a:solidFill>
                <a:latin typeface="Times New Roman" panose="02020603050405020304" pitchFamily="18" charset="0"/>
              </a:rPr>
              <a:t>-phosphoric acid type (PBI-type) have applications similar to PAFC. For high-temperature MCFCs, R&amp;D is needed to limit electrolyte loss and prevent microstructural changes in the electrolyte support that lead to early stack failure. R&amp;D is also needed to develop more robust cathode materials. For SOFCs, challenges include stack survivability during repeated thermal cycling, decreasing long start-up times, and potential mechanical and chemical compatibility/reactivity issues between the various stack and cell components due to high-temperature operation. For all of these systems, improved fuel processing and cleanup, especially for fuel-flexible operation and operation on biofuels, are needed to improve durability and reduce system costs. Table 3.4.1 describes the different fuel cell types discussed here. </a:t>
            </a:r>
            <a:endParaRPr lang="hu-HU" dirty="0"/>
          </a:p>
        </p:txBody>
      </p:sp>
      <p:pic>
        <p:nvPicPr>
          <p:cNvPr id="3" name="Kép 2"/>
          <p:cNvPicPr>
            <a:picLocks noChangeAspect="1"/>
          </p:cNvPicPr>
          <p:nvPr/>
        </p:nvPicPr>
        <p:blipFill>
          <a:blip r:embed="rId2"/>
          <a:stretch>
            <a:fillRect/>
          </a:stretch>
        </p:blipFill>
        <p:spPr>
          <a:xfrm>
            <a:off x="1878012" y="4019550"/>
            <a:ext cx="7800975" cy="2838450"/>
          </a:xfrm>
          <a:prstGeom prst="rect">
            <a:avLst/>
          </a:prstGeom>
        </p:spPr>
      </p:pic>
    </p:spTree>
    <p:extLst>
      <p:ext uri="{BB962C8B-B14F-4D97-AF65-F5344CB8AC3E}">
        <p14:creationId xmlns:p14="http://schemas.microsoft.com/office/powerpoint/2010/main" val="38017760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2324100" y="278894"/>
            <a:ext cx="7024687" cy="3569206"/>
          </a:xfrm>
          <a:prstGeom prst="rect">
            <a:avLst/>
          </a:prstGeom>
        </p:spPr>
      </p:pic>
      <p:pic>
        <p:nvPicPr>
          <p:cNvPr id="3" name="Kép 2"/>
          <p:cNvPicPr>
            <a:picLocks noChangeAspect="1"/>
          </p:cNvPicPr>
          <p:nvPr/>
        </p:nvPicPr>
        <p:blipFill>
          <a:blip r:embed="rId3"/>
          <a:stretch>
            <a:fillRect/>
          </a:stretch>
        </p:blipFill>
        <p:spPr>
          <a:xfrm>
            <a:off x="2344771" y="3824076"/>
            <a:ext cx="7007191" cy="2589424"/>
          </a:xfrm>
          <a:prstGeom prst="rect">
            <a:avLst/>
          </a:prstGeom>
        </p:spPr>
      </p:pic>
    </p:spTree>
    <p:extLst>
      <p:ext uri="{BB962C8B-B14F-4D97-AF65-F5344CB8AC3E}">
        <p14:creationId xmlns:p14="http://schemas.microsoft.com/office/powerpoint/2010/main" val="3720540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330200" y="194013"/>
            <a:ext cx="11557000" cy="6617196"/>
          </a:xfrm>
          <a:prstGeom prst="rect">
            <a:avLst/>
          </a:prstGeom>
        </p:spPr>
        <p:txBody>
          <a:bodyPr wrap="square">
            <a:spAutoFit/>
          </a:bodyPr>
          <a:lstStyle/>
          <a:p>
            <a:r>
              <a:rPr lang="hu-HU" sz="4400" b="0" i="0" u="none" strike="noStrike" baseline="0" dirty="0" err="1" smtClean="0">
                <a:solidFill>
                  <a:srgbClr val="00557B"/>
                </a:solidFill>
                <a:latin typeface="Gotham Narrow"/>
              </a:rPr>
              <a:t>About</a:t>
            </a:r>
            <a:r>
              <a:rPr lang="hu-HU" sz="4400" b="0" i="0" u="none" strike="noStrike" baseline="0" dirty="0" smtClean="0">
                <a:solidFill>
                  <a:srgbClr val="00557B"/>
                </a:solidFill>
                <a:latin typeface="Gotham Narrow"/>
              </a:rPr>
              <a:t> </a:t>
            </a:r>
            <a:r>
              <a:rPr lang="hu-HU" sz="4400" b="0" i="0" u="none" strike="noStrike" baseline="0" dirty="0" err="1" smtClean="0">
                <a:solidFill>
                  <a:srgbClr val="00557B"/>
                </a:solidFill>
                <a:latin typeface="Gotham Narrow"/>
              </a:rPr>
              <a:t>Fuel</a:t>
            </a:r>
            <a:r>
              <a:rPr lang="hu-HU" sz="4400" b="0" i="0" u="none" strike="noStrike" baseline="0" dirty="0" smtClean="0">
                <a:solidFill>
                  <a:srgbClr val="00557B"/>
                </a:solidFill>
                <a:latin typeface="Gotham Narrow"/>
              </a:rPr>
              <a:t> </a:t>
            </a:r>
            <a:r>
              <a:rPr lang="hu-HU" sz="4400" b="0" i="0" u="none" strike="noStrike" baseline="0" dirty="0" err="1" smtClean="0">
                <a:solidFill>
                  <a:srgbClr val="00557B"/>
                </a:solidFill>
                <a:latin typeface="Gotham Narrow"/>
              </a:rPr>
              <a:t>Cells</a:t>
            </a:r>
            <a:r>
              <a:rPr lang="hu-HU" sz="4400" b="0" i="0" u="none" strike="noStrike" baseline="0" dirty="0" smtClean="0">
                <a:solidFill>
                  <a:srgbClr val="00557B"/>
                </a:solidFill>
                <a:latin typeface="Gotham Narrow"/>
              </a:rPr>
              <a:t> </a:t>
            </a:r>
          </a:p>
          <a:p>
            <a:r>
              <a:rPr lang="en-US" b="0" i="0" u="none" strike="noStrike" baseline="0" dirty="0" smtClean="0">
                <a:solidFill>
                  <a:srgbClr val="221E1F"/>
                </a:solidFill>
                <a:latin typeface="Times New Roman" panose="02020603050405020304" pitchFamily="18" charset="0"/>
              </a:rPr>
              <a:t>A </a:t>
            </a:r>
            <a:r>
              <a:rPr lang="en-US" b="1" i="0" u="none" strike="noStrike" baseline="0" dirty="0" smtClean="0">
                <a:solidFill>
                  <a:srgbClr val="00557B"/>
                </a:solidFill>
                <a:latin typeface="Times New Roman" panose="02020603050405020304" pitchFamily="18" charset="0"/>
              </a:rPr>
              <a:t>FUEL CELL </a:t>
            </a:r>
            <a:r>
              <a:rPr lang="en-US" b="0" i="0" u="none" strike="noStrike" baseline="0" dirty="0" smtClean="0">
                <a:solidFill>
                  <a:srgbClr val="221E1F"/>
                </a:solidFill>
                <a:latin typeface="Times New Roman" panose="02020603050405020304" pitchFamily="18" charset="0"/>
              </a:rPr>
              <a:t>is an electrochemical device that uses hydrogen and oxygen from the air to produce electricity, with water and heat as its by-products. </a:t>
            </a:r>
          </a:p>
          <a:p>
            <a:r>
              <a:rPr lang="en-US" b="1" i="0" u="none" strike="noStrike" baseline="0" dirty="0" smtClean="0">
                <a:solidFill>
                  <a:srgbClr val="00557B"/>
                </a:solidFill>
                <a:latin typeface="Times New Roman" panose="02020603050405020304" pitchFamily="18" charset="0"/>
              </a:rPr>
              <a:t>HYDROGEN </a:t>
            </a:r>
            <a:r>
              <a:rPr lang="en-US" b="0" i="0" u="none" strike="noStrike" baseline="0" dirty="0" smtClean="0">
                <a:solidFill>
                  <a:srgbClr val="221E1F"/>
                </a:solidFill>
                <a:latin typeface="Times New Roman" panose="02020603050405020304" pitchFamily="18" charset="0"/>
              </a:rPr>
              <a:t>can be sourced from fossil fuels, such as natural gas or propane, or renewable fuels including anaerobic digester gas and landfill gas. Hydrogen can also be produced by water electrolysis, which can be powered by electricity from renewables such as solar or wind power or from nuclear energy and the grid. </a:t>
            </a:r>
          </a:p>
          <a:p>
            <a:r>
              <a:rPr lang="hu-HU" sz="2800" b="0" i="0" u="none" strike="noStrike" baseline="0" dirty="0" smtClean="0">
                <a:solidFill>
                  <a:srgbClr val="00557B"/>
                </a:solidFill>
                <a:latin typeface="Gotham"/>
              </a:rPr>
              <a:t>FUEL CELL BENEFITS </a:t>
            </a:r>
          </a:p>
          <a:p>
            <a:r>
              <a:rPr lang="hu-HU" b="0" i="0" u="none" strike="noStrike" baseline="0" dirty="0" err="1" smtClean="0">
                <a:solidFill>
                  <a:srgbClr val="221E1F"/>
                </a:solidFill>
                <a:latin typeface="Times New Roman" panose="02020603050405020304" pitchFamily="18" charset="0"/>
              </a:rPr>
              <a:t>Exceptionally</a:t>
            </a:r>
            <a:r>
              <a:rPr lang="hu-HU" b="0" i="0" u="none" strike="noStrike" baseline="0" dirty="0" smtClean="0">
                <a:solidFill>
                  <a:srgbClr val="221E1F"/>
                </a:solidFill>
                <a:latin typeface="Times New Roman" panose="02020603050405020304" pitchFamily="18" charset="0"/>
              </a:rPr>
              <a:t> </a:t>
            </a:r>
            <a:r>
              <a:rPr lang="hu-HU" b="0" i="0" u="none" strike="noStrike" baseline="0" dirty="0" err="1" smtClean="0">
                <a:solidFill>
                  <a:srgbClr val="221E1F"/>
                </a:solidFill>
                <a:latin typeface="Times New Roman" panose="02020603050405020304" pitchFamily="18" charset="0"/>
              </a:rPr>
              <a:t>low</a:t>
            </a:r>
            <a:r>
              <a:rPr lang="hu-HU" b="0" i="0" u="none" strike="noStrike" baseline="0" dirty="0" smtClean="0">
                <a:solidFill>
                  <a:srgbClr val="221E1F"/>
                </a:solidFill>
                <a:latin typeface="Times New Roman" panose="02020603050405020304" pitchFamily="18" charset="0"/>
              </a:rPr>
              <a:t>/</a:t>
            </a:r>
            <a:r>
              <a:rPr lang="hu-HU" b="0" i="0" u="none" strike="noStrike" baseline="0" dirty="0" err="1" smtClean="0">
                <a:solidFill>
                  <a:srgbClr val="221E1F"/>
                </a:solidFill>
                <a:latin typeface="Times New Roman" panose="02020603050405020304" pitchFamily="18" charset="0"/>
              </a:rPr>
              <a:t>zero</a:t>
            </a:r>
            <a:r>
              <a:rPr lang="hu-HU" b="0" i="0" u="none" strike="noStrike" baseline="0" dirty="0" smtClean="0">
                <a:solidFill>
                  <a:srgbClr val="221E1F"/>
                </a:solidFill>
                <a:latin typeface="Times New Roman" panose="02020603050405020304" pitchFamily="18" charset="0"/>
              </a:rPr>
              <a:t> </a:t>
            </a:r>
            <a:r>
              <a:rPr lang="hu-HU" b="0" i="0" u="none" strike="noStrike" baseline="0" dirty="0" err="1" smtClean="0">
                <a:solidFill>
                  <a:srgbClr val="221E1F"/>
                </a:solidFill>
                <a:latin typeface="Times New Roman" panose="02020603050405020304" pitchFamily="18" charset="0"/>
              </a:rPr>
              <a:t>emissions</a:t>
            </a:r>
            <a:r>
              <a:rPr lang="hu-HU" b="0" i="0" u="none" strike="noStrike" baseline="0" dirty="0" smtClean="0">
                <a:solidFill>
                  <a:srgbClr val="221E1F"/>
                </a:solidFill>
                <a:latin typeface="Times New Roman" panose="02020603050405020304" pitchFamily="18" charset="0"/>
              </a:rPr>
              <a:t> </a:t>
            </a:r>
          </a:p>
          <a:p>
            <a:r>
              <a:rPr lang="hu-HU" b="0" i="0" u="none" strike="noStrike" baseline="0" dirty="0" err="1" smtClean="0">
                <a:solidFill>
                  <a:srgbClr val="221E1F"/>
                </a:solidFill>
                <a:latin typeface="Times New Roman" panose="02020603050405020304" pitchFamily="18" charset="0"/>
              </a:rPr>
              <a:t>High</a:t>
            </a:r>
            <a:r>
              <a:rPr lang="hu-HU" b="0" i="0" u="none" strike="noStrike" baseline="0" dirty="0" smtClean="0">
                <a:solidFill>
                  <a:srgbClr val="221E1F"/>
                </a:solidFill>
                <a:latin typeface="Times New Roman" panose="02020603050405020304" pitchFamily="18" charset="0"/>
              </a:rPr>
              <a:t> </a:t>
            </a:r>
            <a:r>
              <a:rPr lang="hu-HU" b="0" i="0" u="none" strike="noStrike" baseline="0" dirty="0" err="1" smtClean="0">
                <a:solidFill>
                  <a:srgbClr val="221E1F"/>
                </a:solidFill>
                <a:latin typeface="Times New Roman" panose="02020603050405020304" pitchFamily="18" charset="0"/>
              </a:rPr>
              <a:t>quality</a:t>
            </a:r>
            <a:r>
              <a:rPr lang="hu-HU" b="0" i="0" u="none" strike="noStrike" baseline="0" dirty="0" smtClean="0">
                <a:solidFill>
                  <a:srgbClr val="221E1F"/>
                </a:solidFill>
                <a:latin typeface="Times New Roman" panose="02020603050405020304" pitchFamily="18" charset="0"/>
              </a:rPr>
              <a:t>, </a:t>
            </a:r>
            <a:r>
              <a:rPr lang="hu-HU" b="0" i="0" u="none" strike="noStrike" baseline="0" dirty="0" err="1" smtClean="0">
                <a:solidFill>
                  <a:srgbClr val="221E1F"/>
                </a:solidFill>
                <a:latin typeface="Times New Roman" panose="02020603050405020304" pitchFamily="18" charset="0"/>
              </a:rPr>
              <a:t>reliable</a:t>
            </a:r>
            <a:r>
              <a:rPr lang="hu-HU" b="0" i="0" u="none" strike="noStrike" baseline="0" dirty="0" smtClean="0">
                <a:solidFill>
                  <a:srgbClr val="221E1F"/>
                </a:solidFill>
                <a:latin typeface="Times New Roman" panose="02020603050405020304" pitchFamily="18" charset="0"/>
              </a:rPr>
              <a:t> </a:t>
            </a:r>
            <a:r>
              <a:rPr lang="hu-HU" b="0" i="0" u="none" strike="noStrike" baseline="0" dirty="0" err="1" smtClean="0">
                <a:solidFill>
                  <a:srgbClr val="221E1F"/>
                </a:solidFill>
                <a:latin typeface="Times New Roman" panose="02020603050405020304" pitchFamily="18" charset="0"/>
              </a:rPr>
              <a:t>power</a:t>
            </a:r>
            <a:r>
              <a:rPr lang="hu-HU" b="0" i="0" u="none" strike="noStrike" baseline="0" dirty="0" smtClean="0">
                <a:solidFill>
                  <a:srgbClr val="221E1F"/>
                </a:solidFill>
                <a:latin typeface="Times New Roman" panose="02020603050405020304" pitchFamily="18" charset="0"/>
              </a:rPr>
              <a:t> </a:t>
            </a:r>
          </a:p>
          <a:p>
            <a:r>
              <a:rPr lang="hu-HU" b="0" i="0" u="none" strike="noStrike" baseline="0" dirty="0" err="1" smtClean="0">
                <a:solidFill>
                  <a:srgbClr val="221E1F"/>
                </a:solidFill>
                <a:latin typeface="Times New Roman" panose="02020603050405020304" pitchFamily="18" charset="0"/>
              </a:rPr>
              <a:t>Durable</a:t>
            </a:r>
            <a:r>
              <a:rPr lang="hu-HU" b="0" i="0" u="none" strike="noStrike" baseline="0" dirty="0" smtClean="0">
                <a:solidFill>
                  <a:srgbClr val="221E1F"/>
                </a:solidFill>
                <a:latin typeface="Times New Roman" panose="02020603050405020304" pitchFamily="18" charset="0"/>
              </a:rPr>
              <a:t> and </a:t>
            </a:r>
            <a:r>
              <a:rPr lang="hu-HU" b="0" i="0" u="none" strike="noStrike" baseline="0" dirty="0" err="1" smtClean="0">
                <a:solidFill>
                  <a:srgbClr val="221E1F"/>
                </a:solidFill>
                <a:latin typeface="Times New Roman" panose="02020603050405020304" pitchFamily="18" charset="0"/>
              </a:rPr>
              <a:t>rugged</a:t>
            </a:r>
            <a:r>
              <a:rPr lang="hu-HU" b="0" i="0" u="none" strike="noStrike" baseline="0" dirty="0" smtClean="0">
                <a:solidFill>
                  <a:srgbClr val="221E1F"/>
                </a:solidFill>
                <a:latin typeface="Times New Roman" panose="02020603050405020304" pitchFamily="18" charset="0"/>
              </a:rPr>
              <a:t> </a:t>
            </a:r>
          </a:p>
          <a:p>
            <a:r>
              <a:rPr lang="en-US" b="0" i="0" u="none" strike="noStrike" baseline="0" dirty="0" smtClean="0">
                <a:solidFill>
                  <a:srgbClr val="221E1F"/>
                </a:solidFill>
                <a:latin typeface="Times New Roman" panose="02020603050405020304" pitchFamily="18" charset="0"/>
              </a:rPr>
              <a:t>Efficient – 50%+ electric efficiency, 90%+ electric and thermal efficiency (combined heat and power) </a:t>
            </a:r>
          </a:p>
          <a:p>
            <a:r>
              <a:rPr lang="hu-HU" b="0" i="0" u="none" strike="noStrike" baseline="0" dirty="0" err="1" smtClean="0">
                <a:solidFill>
                  <a:srgbClr val="221E1F"/>
                </a:solidFill>
                <a:latin typeface="Times New Roman" panose="02020603050405020304" pitchFamily="18" charset="0"/>
              </a:rPr>
              <a:t>Quiet</a:t>
            </a:r>
            <a:r>
              <a:rPr lang="hu-HU" b="0" i="0" u="none" strike="noStrike" baseline="0" dirty="0" smtClean="0">
                <a:solidFill>
                  <a:srgbClr val="221E1F"/>
                </a:solidFill>
                <a:latin typeface="Times New Roman" panose="02020603050405020304" pitchFamily="18" charset="0"/>
              </a:rPr>
              <a:t> </a:t>
            </a:r>
          </a:p>
          <a:p>
            <a:r>
              <a:rPr lang="en-US" b="0" i="0" u="none" strike="noStrike" baseline="0" dirty="0" smtClean="0">
                <a:solidFill>
                  <a:srgbClr val="221E1F"/>
                </a:solidFill>
                <a:latin typeface="Times New Roman" panose="02020603050405020304" pitchFamily="18" charset="0"/>
              </a:rPr>
              <a:t>Fuel flexible – can use conventional or renewable fuels </a:t>
            </a:r>
          </a:p>
          <a:p>
            <a:endParaRPr lang="hu-HU" b="0" i="0" u="none" strike="noStrike" baseline="0" dirty="0" smtClean="0">
              <a:solidFill>
                <a:srgbClr val="221E1F"/>
              </a:solidFill>
              <a:latin typeface="Times New Roman" panose="02020603050405020304" pitchFamily="18" charset="0"/>
            </a:endParaRPr>
          </a:p>
          <a:p>
            <a:r>
              <a:rPr lang="hu-HU" sz="2800" b="0" i="0" u="none" strike="noStrike" baseline="0" dirty="0" smtClean="0">
                <a:solidFill>
                  <a:srgbClr val="00557B"/>
                </a:solidFill>
                <a:latin typeface="Gotham"/>
              </a:rPr>
              <a:t>FUEL CELL CAPABILITIES </a:t>
            </a:r>
          </a:p>
          <a:p>
            <a:r>
              <a:rPr lang="hu-HU" b="0" i="0" u="none" strike="noStrike" baseline="0" dirty="0" err="1" smtClean="0">
                <a:solidFill>
                  <a:srgbClr val="221E1F"/>
                </a:solidFill>
                <a:latin typeface="Gotham"/>
              </a:rPr>
              <a:t>Motive</a:t>
            </a:r>
            <a:r>
              <a:rPr lang="hu-HU" b="0" i="0" u="none" strike="noStrike" baseline="0" dirty="0" smtClean="0">
                <a:solidFill>
                  <a:srgbClr val="221E1F"/>
                </a:solidFill>
                <a:latin typeface="Gotham"/>
              </a:rPr>
              <a:t> </a:t>
            </a:r>
          </a:p>
          <a:p>
            <a:r>
              <a:rPr lang="hu-HU" b="0" i="0" u="none" strike="noStrike" baseline="0" dirty="0" err="1" smtClean="0">
                <a:solidFill>
                  <a:srgbClr val="221E1F"/>
                </a:solidFill>
                <a:latin typeface="Times New Roman" panose="02020603050405020304" pitchFamily="18" charset="0"/>
              </a:rPr>
              <a:t>Fuel</a:t>
            </a:r>
            <a:r>
              <a:rPr lang="hu-HU" b="0" i="0" u="none" strike="noStrike" baseline="0" dirty="0" smtClean="0">
                <a:solidFill>
                  <a:srgbClr val="221E1F"/>
                </a:solidFill>
                <a:latin typeface="Times New Roman" panose="02020603050405020304" pitchFamily="18" charset="0"/>
              </a:rPr>
              <a:t> </a:t>
            </a:r>
            <a:r>
              <a:rPr lang="hu-HU" b="0" i="0" u="none" strike="noStrike" baseline="0" dirty="0" err="1" smtClean="0">
                <a:solidFill>
                  <a:srgbClr val="221E1F"/>
                </a:solidFill>
                <a:latin typeface="Times New Roman" panose="02020603050405020304" pitchFamily="18" charset="0"/>
              </a:rPr>
              <a:t>Cell</a:t>
            </a:r>
            <a:r>
              <a:rPr lang="hu-HU" b="0" i="0" u="none" strike="noStrike" baseline="0" dirty="0" smtClean="0">
                <a:solidFill>
                  <a:srgbClr val="221E1F"/>
                </a:solidFill>
                <a:latin typeface="Times New Roman" panose="02020603050405020304" pitchFamily="18" charset="0"/>
              </a:rPr>
              <a:t> </a:t>
            </a:r>
            <a:r>
              <a:rPr lang="hu-HU" b="0" i="0" u="none" strike="noStrike" baseline="0" dirty="0" err="1" smtClean="0">
                <a:solidFill>
                  <a:srgbClr val="221E1F"/>
                </a:solidFill>
                <a:latin typeface="Times New Roman" panose="02020603050405020304" pitchFamily="18" charset="0"/>
              </a:rPr>
              <a:t>Vehicles</a:t>
            </a:r>
            <a:r>
              <a:rPr lang="hu-HU" b="0" i="0" u="none" strike="noStrike" baseline="0" dirty="0" smtClean="0">
                <a:solidFill>
                  <a:srgbClr val="221E1F"/>
                </a:solidFill>
                <a:latin typeface="Times New Roman" panose="02020603050405020304" pitchFamily="18" charset="0"/>
              </a:rPr>
              <a:t> (</a:t>
            </a:r>
            <a:r>
              <a:rPr lang="hu-HU" b="0" i="0" u="none" strike="noStrike" baseline="0" dirty="0" err="1" smtClean="0">
                <a:solidFill>
                  <a:srgbClr val="221E1F"/>
                </a:solidFill>
                <a:latin typeface="Times New Roman" panose="02020603050405020304" pitchFamily="18" charset="0"/>
              </a:rPr>
              <a:t>FCVs</a:t>
            </a:r>
            <a:r>
              <a:rPr lang="hu-HU" b="0" i="0" u="none" strike="noStrike" baseline="0" dirty="0" smtClean="0">
                <a:solidFill>
                  <a:srgbClr val="221E1F"/>
                </a:solidFill>
                <a:latin typeface="Times New Roman" panose="02020603050405020304" pitchFamily="18" charset="0"/>
              </a:rPr>
              <a:t>) – </a:t>
            </a:r>
            <a:r>
              <a:rPr lang="hu-HU" b="0" i="0" u="none" strike="noStrike" baseline="0" dirty="0" err="1" smtClean="0">
                <a:solidFill>
                  <a:srgbClr val="221E1F"/>
                </a:solidFill>
                <a:latin typeface="Times New Roman" panose="02020603050405020304" pitchFamily="18" charset="0"/>
              </a:rPr>
              <a:t>replicates</a:t>
            </a:r>
            <a:r>
              <a:rPr lang="hu-HU" b="0" i="0" u="none" strike="noStrike" baseline="0" dirty="0" smtClean="0">
                <a:solidFill>
                  <a:srgbClr val="221E1F"/>
                </a:solidFill>
                <a:latin typeface="Times New Roman" panose="02020603050405020304" pitchFamily="18" charset="0"/>
              </a:rPr>
              <a:t> </a:t>
            </a:r>
            <a:r>
              <a:rPr lang="hu-HU" b="0" i="0" u="none" strike="noStrike" baseline="0" dirty="0" err="1" smtClean="0">
                <a:solidFill>
                  <a:srgbClr val="221E1F"/>
                </a:solidFill>
                <a:latin typeface="Times New Roman" panose="02020603050405020304" pitchFamily="18" charset="0"/>
              </a:rPr>
              <a:t>today’s</a:t>
            </a:r>
            <a:r>
              <a:rPr lang="hu-HU" b="0" i="0" u="none" strike="noStrike" baseline="0" dirty="0" smtClean="0">
                <a:solidFill>
                  <a:srgbClr val="221E1F"/>
                </a:solidFill>
                <a:latin typeface="Times New Roman" panose="02020603050405020304" pitchFamily="18" charset="0"/>
              </a:rPr>
              <a:t> </a:t>
            </a:r>
            <a:r>
              <a:rPr lang="hu-HU" b="0" i="0" u="none" strike="noStrike" baseline="0" dirty="0" err="1" smtClean="0">
                <a:solidFill>
                  <a:srgbClr val="221E1F"/>
                </a:solidFill>
                <a:latin typeface="Times New Roman" panose="02020603050405020304" pitchFamily="18" charset="0"/>
              </a:rPr>
              <a:t>driving</a:t>
            </a:r>
            <a:r>
              <a:rPr lang="hu-HU" b="0" i="0" u="none" strike="noStrike" baseline="0" dirty="0" smtClean="0">
                <a:solidFill>
                  <a:srgbClr val="221E1F"/>
                </a:solidFill>
                <a:latin typeface="Times New Roman" panose="02020603050405020304" pitchFamily="18" charset="0"/>
              </a:rPr>
              <a:t> </a:t>
            </a:r>
            <a:r>
              <a:rPr lang="hu-HU" b="0" i="0" u="none" strike="noStrike" baseline="0" dirty="0" err="1" smtClean="0">
                <a:solidFill>
                  <a:srgbClr val="221E1F"/>
                </a:solidFill>
                <a:latin typeface="Times New Roman" panose="02020603050405020304" pitchFamily="18" charset="0"/>
              </a:rPr>
              <a:t>experience</a:t>
            </a:r>
            <a:r>
              <a:rPr lang="hu-HU" b="0" i="0" u="none" strike="noStrike" baseline="0" dirty="0" smtClean="0">
                <a:solidFill>
                  <a:srgbClr val="221E1F"/>
                </a:solidFill>
                <a:latin typeface="Times New Roman" panose="02020603050405020304" pitchFamily="18" charset="0"/>
              </a:rPr>
              <a:t>: </a:t>
            </a:r>
            <a:r>
              <a:rPr lang="hu-HU" b="0" i="0" u="none" strike="noStrike" baseline="0" dirty="0" err="1" smtClean="0">
                <a:solidFill>
                  <a:srgbClr val="221E1F"/>
                </a:solidFill>
                <a:latin typeface="Times New Roman" panose="02020603050405020304" pitchFamily="18" charset="0"/>
              </a:rPr>
              <a:t>range</a:t>
            </a:r>
            <a:r>
              <a:rPr lang="hu-HU" b="0" i="0" u="none" strike="noStrike" baseline="0" dirty="0" smtClean="0">
                <a:solidFill>
                  <a:srgbClr val="221E1F"/>
                </a:solidFill>
                <a:latin typeface="Times New Roman" panose="02020603050405020304" pitchFamily="18" charset="0"/>
              </a:rPr>
              <a:t> of ~300 </a:t>
            </a:r>
            <a:r>
              <a:rPr lang="hu-HU" b="0" i="0" u="none" strike="noStrike" baseline="0" dirty="0" err="1" smtClean="0">
                <a:solidFill>
                  <a:srgbClr val="221E1F"/>
                </a:solidFill>
                <a:latin typeface="Times New Roman" panose="02020603050405020304" pitchFamily="18" charset="0"/>
              </a:rPr>
              <a:t>miles</a:t>
            </a:r>
            <a:r>
              <a:rPr lang="hu-HU" b="0" i="0" u="none" strike="noStrike" baseline="0" dirty="0" smtClean="0">
                <a:solidFill>
                  <a:srgbClr val="221E1F"/>
                </a:solidFill>
                <a:latin typeface="Times New Roman" panose="02020603050405020304" pitchFamily="18" charset="0"/>
              </a:rPr>
              <a:t> per </a:t>
            </a:r>
            <a:r>
              <a:rPr lang="hu-HU" b="0" i="0" u="none" strike="noStrike" baseline="0" dirty="0" err="1" smtClean="0">
                <a:solidFill>
                  <a:srgbClr val="221E1F"/>
                </a:solidFill>
                <a:latin typeface="Times New Roman" panose="02020603050405020304" pitchFamily="18" charset="0"/>
              </a:rPr>
              <a:t>hydrogen</a:t>
            </a:r>
            <a:r>
              <a:rPr lang="hu-HU" b="0" i="0" u="none" strike="noStrike" baseline="0" dirty="0" smtClean="0">
                <a:solidFill>
                  <a:srgbClr val="221E1F"/>
                </a:solidFill>
                <a:latin typeface="Times New Roman" panose="02020603050405020304" pitchFamily="18" charset="0"/>
              </a:rPr>
              <a:t> </a:t>
            </a:r>
            <a:r>
              <a:rPr lang="hu-HU" b="0" i="0" u="none" strike="noStrike" baseline="0" dirty="0" err="1" smtClean="0">
                <a:solidFill>
                  <a:srgbClr val="221E1F"/>
                </a:solidFill>
                <a:latin typeface="Times New Roman" panose="02020603050405020304" pitchFamily="18" charset="0"/>
              </a:rPr>
              <a:t>fueling</a:t>
            </a:r>
            <a:r>
              <a:rPr lang="hu-HU" b="0" i="0" u="none" strike="noStrike" baseline="0" dirty="0" smtClean="0">
                <a:solidFill>
                  <a:srgbClr val="221E1F"/>
                </a:solidFill>
                <a:latin typeface="Times New Roman" panose="02020603050405020304" pitchFamily="18" charset="0"/>
              </a:rPr>
              <a:t>, </a:t>
            </a:r>
            <a:r>
              <a:rPr lang="hu-HU" b="0" i="0" u="none" strike="noStrike" baseline="0" dirty="0" err="1" smtClean="0">
                <a:solidFill>
                  <a:srgbClr val="221E1F"/>
                </a:solidFill>
                <a:latin typeface="Times New Roman" panose="02020603050405020304" pitchFamily="18" charset="0"/>
              </a:rPr>
              <a:t>refuel</a:t>
            </a:r>
            <a:r>
              <a:rPr lang="hu-HU" b="0" i="0" u="none" strike="noStrike" baseline="0" dirty="0" smtClean="0">
                <a:solidFill>
                  <a:srgbClr val="221E1F"/>
                </a:solidFill>
                <a:latin typeface="Times New Roman" panose="02020603050405020304" pitchFamily="18" charset="0"/>
              </a:rPr>
              <a:t> </a:t>
            </a:r>
            <a:r>
              <a:rPr lang="hu-HU" b="0" i="0" u="none" strike="noStrike" baseline="0" dirty="0" err="1" smtClean="0">
                <a:solidFill>
                  <a:srgbClr val="221E1F"/>
                </a:solidFill>
                <a:latin typeface="Times New Roman" panose="02020603050405020304" pitchFamily="18" charset="0"/>
              </a:rPr>
              <a:t>at</a:t>
            </a:r>
            <a:r>
              <a:rPr lang="hu-HU" b="0" i="0" u="none" strike="noStrike" baseline="0" dirty="0" smtClean="0">
                <a:solidFill>
                  <a:srgbClr val="221E1F"/>
                </a:solidFill>
                <a:latin typeface="Times New Roman" panose="02020603050405020304" pitchFamily="18" charset="0"/>
              </a:rPr>
              <a:t> a </a:t>
            </a:r>
            <a:r>
              <a:rPr lang="hu-HU" b="0" i="0" u="none" strike="noStrike" baseline="0" dirty="0" err="1" smtClean="0">
                <a:solidFill>
                  <a:srgbClr val="221E1F"/>
                </a:solidFill>
                <a:latin typeface="Times New Roman" panose="02020603050405020304" pitchFamily="18" charset="0"/>
              </a:rPr>
              <a:t>pump</a:t>
            </a:r>
            <a:r>
              <a:rPr lang="hu-HU" b="0" i="0" u="none" strike="noStrike" baseline="0" dirty="0" smtClean="0">
                <a:solidFill>
                  <a:srgbClr val="221E1F"/>
                </a:solidFill>
                <a:latin typeface="Times New Roman" panose="02020603050405020304" pitchFamily="18" charset="0"/>
              </a:rPr>
              <a:t> </a:t>
            </a:r>
            <a:r>
              <a:rPr lang="hu-HU" b="0" i="0" u="none" strike="noStrike" baseline="0" dirty="0" err="1" smtClean="0">
                <a:solidFill>
                  <a:srgbClr val="221E1F"/>
                </a:solidFill>
                <a:latin typeface="Times New Roman" panose="02020603050405020304" pitchFamily="18" charset="0"/>
              </a:rPr>
              <a:t>in</a:t>
            </a:r>
            <a:r>
              <a:rPr lang="hu-HU" b="0" i="0" u="none" strike="noStrike" baseline="0" dirty="0" smtClean="0">
                <a:solidFill>
                  <a:srgbClr val="221E1F"/>
                </a:solidFill>
                <a:latin typeface="Times New Roman" panose="02020603050405020304" pitchFamily="18" charset="0"/>
              </a:rPr>
              <a:t> 3-5 </a:t>
            </a:r>
            <a:r>
              <a:rPr lang="hu-HU" b="0" i="0" u="none" strike="noStrike" baseline="0" dirty="0" err="1" smtClean="0">
                <a:solidFill>
                  <a:srgbClr val="221E1F"/>
                </a:solidFill>
                <a:latin typeface="Times New Roman" panose="02020603050405020304" pitchFamily="18" charset="0"/>
              </a:rPr>
              <a:t>minutes</a:t>
            </a:r>
            <a:r>
              <a:rPr lang="hu-HU" b="0" i="0" u="none" strike="noStrike" baseline="0" dirty="0" smtClean="0">
                <a:solidFill>
                  <a:srgbClr val="221E1F"/>
                </a:solidFill>
                <a:latin typeface="Times New Roman" panose="02020603050405020304" pitchFamily="18" charset="0"/>
              </a:rPr>
              <a:t> </a:t>
            </a:r>
          </a:p>
          <a:p>
            <a:r>
              <a:rPr lang="en-US" b="0" i="0" u="none" strike="noStrike" baseline="0" dirty="0" smtClean="0">
                <a:solidFill>
                  <a:srgbClr val="221E1F"/>
                </a:solidFill>
                <a:latin typeface="Times New Roman" panose="02020603050405020304" pitchFamily="18" charset="0"/>
              </a:rPr>
              <a:t>Material Handling Equipment (MHE) – fuel cell provides constant power, without lag, over an entire shift, reliable operation in refrigerated environments, can refuel in minutes </a:t>
            </a:r>
          </a:p>
          <a:p>
            <a:endParaRPr lang="hu-HU" b="0" i="0" u="none" strike="noStrike" baseline="0" dirty="0" smtClean="0">
              <a:solidFill>
                <a:srgbClr val="221E1F"/>
              </a:solidFill>
              <a:latin typeface="Times New Roman" panose="02020603050405020304" pitchFamily="18" charset="0"/>
            </a:endParaRPr>
          </a:p>
        </p:txBody>
      </p:sp>
    </p:spTree>
    <p:extLst>
      <p:ext uri="{BB962C8B-B14F-4D97-AF65-F5344CB8AC3E}">
        <p14:creationId xmlns:p14="http://schemas.microsoft.com/office/powerpoint/2010/main" val="10631684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317500" y="159435"/>
            <a:ext cx="6096000" cy="646331"/>
          </a:xfrm>
          <a:prstGeom prst="rect">
            <a:avLst/>
          </a:prstGeom>
        </p:spPr>
        <p:txBody>
          <a:bodyPr>
            <a:spAutoFit/>
          </a:bodyPr>
          <a:lstStyle/>
          <a:p>
            <a:r>
              <a:rPr lang="hu-HU" b="0" i="0" u="none" strike="noStrike" baseline="0" dirty="0" err="1" smtClean="0">
                <a:solidFill>
                  <a:srgbClr val="000000"/>
                </a:solidFill>
                <a:latin typeface="Gotham Narrow Medium"/>
              </a:rPr>
              <a:t>Transportation</a:t>
            </a:r>
            <a:r>
              <a:rPr lang="hu-HU" b="0" i="0" u="none" strike="noStrike" baseline="0" dirty="0" smtClean="0">
                <a:solidFill>
                  <a:srgbClr val="000000"/>
                </a:solidFill>
                <a:latin typeface="Gotham Narrow Medium"/>
              </a:rPr>
              <a:t> Systems </a:t>
            </a:r>
          </a:p>
          <a:p>
            <a:r>
              <a:rPr lang="hu-HU" b="0" i="1" u="none" strike="noStrike" baseline="0" dirty="0" err="1" smtClean="0">
                <a:solidFill>
                  <a:srgbClr val="000000"/>
                </a:solidFill>
                <a:latin typeface="Gotham Narrow Medium"/>
              </a:rPr>
              <a:t>Light-Duty</a:t>
            </a:r>
            <a:r>
              <a:rPr lang="hu-HU" b="0" i="1" u="none" strike="noStrike" baseline="0" dirty="0" smtClean="0">
                <a:solidFill>
                  <a:srgbClr val="000000"/>
                </a:solidFill>
                <a:latin typeface="Gotham Narrow Medium"/>
              </a:rPr>
              <a:t> </a:t>
            </a:r>
            <a:r>
              <a:rPr lang="hu-HU" b="0" i="1" u="none" strike="noStrike" baseline="0" dirty="0" err="1" smtClean="0">
                <a:solidFill>
                  <a:srgbClr val="000000"/>
                </a:solidFill>
                <a:latin typeface="Gotham Narrow Medium"/>
              </a:rPr>
              <a:t>Vehicles</a:t>
            </a:r>
            <a:r>
              <a:rPr lang="hu-HU" b="0" i="1" u="none" strike="noStrike" baseline="0" dirty="0" smtClean="0">
                <a:solidFill>
                  <a:srgbClr val="000000"/>
                </a:solidFill>
                <a:latin typeface="Gotham Narrow Medium"/>
              </a:rPr>
              <a:t> </a:t>
            </a:r>
            <a:endParaRPr lang="hu-HU" dirty="0"/>
          </a:p>
        </p:txBody>
      </p:sp>
      <p:pic>
        <p:nvPicPr>
          <p:cNvPr id="3" name="Kép 2"/>
          <p:cNvPicPr>
            <a:picLocks noChangeAspect="1"/>
          </p:cNvPicPr>
          <p:nvPr/>
        </p:nvPicPr>
        <p:blipFill>
          <a:blip r:embed="rId2"/>
          <a:stretch>
            <a:fillRect/>
          </a:stretch>
        </p:blipFill>
        <p:spPr>
          <a:xfrm>
            <a:off x="3419475" y="1276350"/>
            <a:ext cx="5353050" cy="4305300"/>
          </a:xfrm>
          <a:prstGeom prst="rect">
            <a:avLst/>
          </a:prstGeom>
        </p:spPr>
      </p:pic>
      <p:sp>
        <p:nvSpPr>
          <p:cNvPr id="4" name="Téglalap 3"/>
          <p:cNvSpPr/>
          <p:nvPr/>
        </p:nvSpPr>
        <p:spPr>
          <a:xfrm>
            <a:off x="457200" y="5313570"/>
            <a:ext cx="10998200" cy="923330"/>
          </a:xfrm>
          <a:prstGeom prst="rect">
            <a:avLst/>
          </a:prstGeom>
        </p:spPr>
        <p:txBody>
          <a:bodyPr wrap="square">
            <a:spAutoFit/>
          </a:bodyPr>
          <a:lstStyle/>
          <a:p>
            <a:pPr algn="ctr"/>
            <a:r>
              <a:rPr lang="en-US" b="0" i="0" u="none" strike="noStrike" baseline="0" dirty="0" smtClean="0">
                <a:solidFill>
                  <a:srgbClr val="404040"/>
                </a:solidFill>
                <a:latin typeface="Gotham Narrow Book"/>
              </a:rPr>
              <a:t>Fuel cell power system 2020 targets versus 2015 status (blue) for light-duty vehicle applications. (The status is indicated as a fraction of the targets.) Cost status is for a modeled system when manufactured at a volume of 500,000 units/year. </a:t>
            </a:r>
            <a:endParaRPr lang="hu-HU" dirty="0"/>
          </a:p>
        </p:txBody>
      </p:sp>
    </p:spTree>
    <p:extLst>
      <p:ext uri="{BB962C8B-B14F-4D97-AF65-F5344CB8AC3E}">
        <p14:creationId xmlns:p14="http://schemas.microsoft.com/office/powerpoint/2010/main" val="6879449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2127250" y="543212"/>
            <a:ext cx="7658100" cy="4324350"/>
          </a:xfrm>
          <a:prstGeom prst="rect">
            <a:avLst/>
          </a:prstGeom>
        </p:spPr>
      </p:pic>
      <p:sp>
        <p:nvSpPr>
          <p:cNvPr id="3" name="Téglalap 2"/>
          <p:cNvSpPr/>
          <p:nvPr/>
        </p:nvSpPr>
        <p:spPr>
          <a:xfrm>
            <a:off x="3162300" y="-41563"/>
            <a:ext cx="6096000" cy="584775"/>
          </a:xfrm>
          <a:prstGeom prst="rect">
            <a:avLst/>
          </a:prstGeom>
        </p:spPr>
        <p:txBody>
          <a:bodyPr>
            <a:spAutoFit/>
          </a:bodyPr>
          <a:lstStyle/>
          <a:p>
            <a:r>
              <a:rPr lang="en-US" sz="1600" b="0" i="0" u="none" strike="noStrike" baseline="0" dirty="0" smtClean="0">
                <a:latin typeface="Gotham Narrow Medium"/>
              </a:rPr>
              <a:t>Technical Targets: 80-kWe (net) Integrated Transportation Fuel Cell Power Systems Operating on Direct Hydrogen </a:t>
            </a:r>
            <a:r>
              <a:rPr lang="en-US" sz="800" b="0" i="0" u="none" strike="noStrike" dirty="0" smtClean="0">
                <a:latin typeface="Gotham Narrow Medium"/>
              </a:rPr>
              <a:t>a</a:t>
            </a:r>
            <a:r>
              <a:rPr lang="en-US" sz="1600" b="0" i="0" u="none" strike="noStrike" baseline="0" dirty="0" smtClean="0">
                <a:latin typeface="Gotham Narrow Medium"/>
              </a:rPr>
              <a:t> 	</a:t>
            </a:r>
            <a:endParaRPr lang="en-US" sz="1600" b="0" i="0" u="none" strike="noStrike" baseline="0" dirty="0" smtClean="0">
              <a:latin typeface="Gotham Narrow Medium"/>
            </a:endParaRPr>
          </a:p>
        </p:txBody>
      </p:sp>
    </p:spTree>
    <p:extLst>
      <p:ext uri="{BB962C8B-B14F-4D97-AF65-F5344CB8AC3E}">
        <p14:creationId xmlns:p14="http://schemas.microsoft.com/office/powerpoint/2010/main" val="15677001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2206625" y="319087"/>
            <a:ext cx="7600950" cy="3933825"/>
          </a:xfrm>
          <a:prstGeom prst="rect">
            <a:avLst/>
          </a:prstGeom>
        </p:spPr>
      </p:pic>
    </p:spTree>
    <p:extLst>
      <p:ext uri="{BB962C8B-B14F-4D97-AF65-F5344CB8AC3E}">
        <p14:creationId xmlns:p14="http://schemas.microsoft.com/office/powerpoint/2010/main" val="10274438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2538412" y="1824037"/>
            <a:ext cx="7115175" cy="3209925"/>
          </a:xfrm>
          <a:prstGeom prst="rect">
            <a:avLst/>
          </a:prstGeom>
        </p:spPr>
      </p:pic>
      <p:sp>
        <p:nvSpPr>
          <p:cNvPr id="4" name="Téglalap 3"/>
          <p:cNvSpPr/>
          <p:nvPr/>
        </p:nvSpPr>
        <p:spPr>
          <a:xfrm>
            <a:off x="558800" y="314980"/>
            <a:ext cx="11074400" cy="646331"/>
          </a:xfrm>
          <a:prstGeom prst="rect">
            <a:avLst/>
          </a:prstGeom>
        </p:spPr>
        <p:txBody>
          <a:bodyPr wrap="square">
            <a:spAutoFit/>
          </a:bodyPr>
          <a:lstStyle/>
          <a:p>
            <a:pPr algn="ctr"/>
            <a:r>
              <a:rPr lang="en-US" b="0" i="0" u="none" strike="noStrike" baseline="0" dirty="0" smtClean="0">
                <a:latin typeface="Gotham Narrow Medium"/>
              </a:rPr>
              <a:t>Technical Targets: 1–25kW</a:t>
            </a:r>
            <a:r>
              <a:rPr lang="en-US" sz="800" b="1" i="0" u="none" strike="noStrike" baseline="0" dirty="0" smtClean="0">
                <a:latin typeface="Arial" panose="020B0604020202020204" pitchFamily="34" charset="0"/>
              </a:rPr>
              <a:t>e </a:t>
            </a:r>
            <a:r>
              <a:rPr lang="en-US" b="0" i="0" u="none" strike="noStrike" baseline="0" dirty="0" smtClean="0">
                <a:latin typeface="Gotham Narrow Medium"/>
              </a:rPr>
              <a:t>Residential and Light Commercial Combined Heat and Power and Distributed Generation Fuel Cell Systems Operating on Natural </a:t>
            </a:r>
            <a:r>
              <a:rPr lang="en-US" b="0" i="0" u="none" strike="noStrike" baseline="0" dirty="0" err="1" smtClean="0">
                <a:latin typeface="Gotham Narrow Medium"/>
              </a:rPr>
              <a:t>Gas</a:t>
            </a:r>
            <a:r>
              <a:rPr lang="en-US" sz="800" b="0" i="0" u="none" strike="noStrike" baseline="0" dirty="0" err="1" smtClean="0">
                <a:latin typeface="Gotham Narrow Medium"/>
              </a:rPr>
              <a:t>a</a:t>
            </a:r>
            <a:r>
              <a:rPr lang="en-US" sz="800" b="0" i="0" u="none" strike="noStrike" baseline="0" dirty="0" smtClean="0">
                <a:latin typeface="Gotham Narrow Medium"/>
              </a:rPr>
              <a:t> 	</a:t>
            </a:r>
            <a:endParaRPr lang="en-US" sz="800" b="0" i="0" u="none" strike="noStrike" baseline="0" dirty="0" smtClean="0">
              <a:latin typeface="Gotham Narrow Medium"/>
            </a:endParaRPr>
          </a:p>
        </p:txBody>
      </p:sp>
    </p:spTree>
    <p:extLst>
      <p:ext uri="{BB962C8B-B14F-4D97-AF65-F5344CB8AC3E}">
        <p14:creationId xmlns:p14="http://schemas.microsoft.com/office/powerpoint/2010/main" val="33250161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2273300" y="1681162"/>
            <a:ext cx="7010400" cy="3495675"/>
          </a:xfrm>
          <a:prstGeom prst="rect">
            <a:avLst/>
          </a:prstGeom>
        </p:spPr>
      </p:pic>
      <p:sp>
        <p:nvSpPr>
          <p:cNvPr id="3" name="Téglalap 2"/>
          <p:cNvSpPr/>
          <p:nvPr/>
        </p:nvSpPr>
        <p:spPr>
          <a:xfrm>
            <a:off x="342900" y="211435"/>
            <a:ext cx="11493500" cy="646331"/>
          </a:xfrm>
          <a:prstGeom prst="rect">
            <a:avLst/>
          </a:prstGeom>
        </p:spPr>
        <p:txBody>
          <a:bodyPr wrap="square">
            <a:spAutoFit/>
          </a:bodyPr>
          <a:lstStyle/>
          <a:p>
            <a:pPr algn="ctr"/>
            <a:r>
              <a:rPr lang="en-US" b="0" i="0" u="none" strike="noStrike" baseline="0" dirty="0" smtClean="0">
                <a:latin typeface="Gotham Narrow Medium"/>
              </a:rPr>
              <a:t>Technical </a:t>
            </a:r>
            <a:r>
              <a:rPr lang="en-US" b="0" i="0" u="none" strike="noStrike" baseline="0" dirty="0" err="1" smtClean="0">
                <a:latin typeface="Gotham Narrow Medium"/>
              </a:rPr>
              <a:t>Targets</a:t>
            </a:r>
            <a:r>
              <a:rPr lang="en-US" sz="800" b="0" i="0" u="none" strike="noStrike" baseline="0" dirty="0" err="1" smtClean="0">
                <a:latin typeface="Gotham Narrow Medium"/>
              </a:rPr>
              <a:t>a</a:t>
            </a:r>
            <a:r>
              <a:rPr lang="en-US" b="0" i="0" u="none" strike="noStrike" baseline="0" dirty="0" smtClean="0">
                <a:latin typeface="Gotham Narrow Medium"/>
              </a:rPr>
              <a:t>: 100 kW–3 MW Combined Heat and Power and Distributed Generation Fuel Cell Systems Operating on Natural </a:t>
            </a:r>
            <a:r>
              <a:rPr lang="en-US" b="0" i="0" u="none" strike="noStrike" baseline="0" dirty="0" err="1" smtClean="0">
                <a:latin typeface="Gotham Narrow Medium"/>
              </a:rPr>
              <a:t>Gas</a:t>
            </a:r>
            <a:r>
              <a:rPr lang="en-US" sz="800" b="0" i="0" u="none" strike="noStrike" baseline="0" dirty="0" err="1" smtClean="0">
                <a:latin typeface="Gotham Narrow Medium"/>
              </a:rPr>
              <a:t>b</a:t>
            </a:r>
            <a:r>
              <a:rPr lang="en-US" sz="800" b="0" i="0" u="none" strike="noStrike" baseline="0" dirty="0" smtClean="0">
                <a:latin typeface="Gotham Narrow Medium"/>
              </a:rPr>
              <a:t> 	</a:t>
            </a:r>
            <a:endParaRPr lang="en-US" sz="800" b="0" i="0" u="none" strike="noStrike" baseline="0" dirty="0" smtClean="0">
              <a:latin typeface="Gotham Narrow Medium"/>
            </a:endParaRPr>
          </a:p>
        </p:txBody>
      </p:sp>
    </p:spTree>
    <p:extLst>
      <p:ext uri="{BB962C8B-B14F-4D97-AF65-F5344CB8AC3E}">
        <p14:creationId xmlns:p14="http://schemas.microsoft.com/office/powerpoint/2010/main" val="7930843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254000" y="1174552"/>
            <a:ext cx="11442700" cy="5632311"/>
          </a:xfrm>
          <a:prstGeom prst="rect">
            <a:avLst/>
          </a:prstGeom>
        </p:spPr>
        <p:txBody>
          <a:bodyPr wrap="square">
            <a:spAutoFit/>
          </a:bodyPr>
          <a:lstStyle/>
          <a:p>
            <a:pPr algn="just"/>
            <a:r>
              <a:rPr lang="en-US" b="0" i="0" u="none" strike="noStrike" baseline="0" dirty="0" smtClean="0">
                <a:solidFill>
                  <a:srgbClr val="333333"/>
                </a:solidFill>
                <a:latin typeface="Calibri" panose="020F0502020204030204" pitchFamily="34" charset="0"/>
              </a:rPr>
              <a:t>Hydrogen is an exceptionally energy-dense fuel by mass, higher than conventional fuels and substantially</a:t>
            </a:r>
            <a:r>
              <a:rPr lang="hu-HU" b="0" i="0" u="none" strike="noStrike" baseline="0" dirty="0" smtClean="0">
                <a:solidFill>
                  <a:srgbClr val="333333"/>
                </a:solidFill>
                <a:latin typeface="Calibri" panose="020F0502020204030204" pitchFamily="34" charset="0"/>
              </a:rPr>
              <a:t> </a:t>
            </a:r>
            <a:r>
              <a:rPr lang="en-US" b="0" i="0" u="none" strike="noStrike" baseline="0" dirty="0" smtClean="0">
                <a:solidFill>
                  <a:srgbClr val="333333"/>
                </a:solidFill>
                <a:latin typeface="Calibri" panose="020F0502020204030204" pitchFamily="34" charset="0"/>
              </a:rPr>
              <a:t>higher than batteries. However, volumetric energy densities are much lower so hydrogen in cars is</a:t>
            </a:r>
            <a:r>
              <a:rPr lang="hu-HU" b="0" i="0" u="none" strike="noStrike" baseline="0" dirty="0" smtClean="0">
                <a:solidFill>
                  <a:srgbClr val="333333"/>
                </a:solidFill>
                <a:latin typeface="Calibri" panose="020F0502020204030204" pitchFamily="34" charset="0"/>
              </a:rPr>
              <a:t> </a:t>
            </a:r>
            <a:r>
              <a:rPr lang="en-US" b="0" i="0" u="none" strike="noStrike" baseline="0" dirty="0" smtClean="0">
                <a:solidFill>
                  <a:srgbClr val="333333"/>
                </a:solidFill>
                <a:latin typeface="Calibri" panose="020F0502020204030204" pitchFamily="34" charset="0"/>
              </a:rPr>
              <a:t>compressed, either to 350 bar or more commonly to 700 bar.</a:t>
            </a:r>
            <a:endParaRPr lang="hu-HU" b="0" i="0" u="none" strike="noStrike" baseline="0" dirty="0" smtClean="0">
              <a:solidFill>
                <a:srgbClr val="333333"/>
              </a:solidFill>
              <a:latin typeface="Calibri" panose="020F0502020204030204" pitchFamily="34" charset="0"/>
            </a:endParaRPr>
          </a:p>
          <a:p>
            <a:pPr algn="just"/>
            <a:endParaRPr lang="en-US" b="0" i="0" u="none" strike="noStrike" baseline="0" dirty="0" smtClean="0">
              <a:solidFill>
                <a:srgbClr val="333333"/>
              </a:solidFill>
              <a:latin typeface="Calibri" panose="020F0502020204030204" pitchFamily="34" charset="0"/>
            </a:endParaRPr>
          </a:p>
          <a:p>
            <a:pPr algn="just"/>
            <a:r>
              <a:rPr lang="en-US" b="0" i="0" u="none" strike="noStrike" baseline="0" dirty="0" smtClean="0">
                <a:solidFill>
                  <a:srgbClr val="333333"/>
                </a:solidFill>
                <a:latin typeface="Calibri" panose="020F0502020204030204" pitchFamily="34" charset="0"/>
              </a:rPr>
              <a:t>Currently, more than 90% of road fuel is manufactured from crude oil globally. Hydrogen, by contrast, is</a:t>
            </a:r>
            <a:r>
              <a:rPr lang="hu-HU" b="0" i="0" u="none" strike="noStrike" baseline="0" dirty="0" smtClean="0">
                <a:solidFill>
                  <a:srgbClr val="333333"/>
                </a:solidFill>
                <a:latin typeface="Calibri" panose="020F0502020204030204" pitchFamily="34" charset="0"/>
              </a:rPr>
              <a:t> </a:t>
            </a:r>
            <a:r>
              <a:rPr lang="en-US" b="0" i="0" u="none" strike="noStrike" baseline="0" dirty="0" smtClean="0">
                <a:solidFill>
                  <a:srgbClr val="333333"/>
                </a:solidFill>
                <a:latin typeface="Calibri" panose="020F0502020204030204" pitchFamily="34" charset="0"/>
              </a:rPr>
              <a:t>manufactured from a wide variety of sources, presenting the opportunity for many countries to reduce</a:t>
            </a:r>
            <a:r>
              <a:rPr lang="hu-HU" b="0" i="0" u="none" strike="noStrike" baseline="0" dirty="0" smtClean="0">
                <a:solidFill>
                  <a:srgbClr val="333333"/>
                </a:solidFill>
                <a:latin typeface="Calibri" panose="020F0502020204030204" pitchFamily="34" charset="0"/>
              </a:rPr>
              <a:t> </a:t>
            </a:r>
            <a:r>
              <a:rPr lang="en-US" b="0" i="0" u="none" strike="noStrike" baseline="0" dirty="0" smtClean="0">
                <a:solidFill>
                  <a:srgbClr val="333333"/>
                </a:solidFill>
                <a:latin typeface="Calibri" panose="020F0502020204030204" pitchFamily="34" charset="0"/>
              </a:rPr>
              <a:t>their dependence on imported energy. There exists long industrial experience of manufacturing, storing,</a:t>
            </a:r>
            <a:r>
              <a:rPr lang="hu-HU" b="0" i="0" u="none" strike="noStrike" baseline="0" dirty="0" smtClean="0">
                <a:solidFill>
                  <a:srgbClr val="333333"/>
                </a:solidFill>
                <a:latin typeface="Calibri" panose="020F0502020204030204" pitchFamily="34" charset="0"/>
              </a:rPr>
              <a:t> </a:t>
            </a:r>
            <a:r>
              <a:rPr lang="en-US" b="0" i="0" u="none" strike="noStrike" baseline="0" dirty="0" smtClean="0">
                <a:solidFill>
                  <a:srgbClr val="333333"/>
                </a:solidFill>
                <a:latin typeface="Calibri" panose="020F0502020204030204" pitchFamily="34" charset="0"/>
              </a:rPr>
              <a:t>distributing and dispensing hydrogen: current world production would be sufficient to fuel 250 million fuel</a:t>
            </a:r>
            <a:r>
              <a:rPr lang="hu-HU" b="0" i="0" u="none" strike="noStrike" baseline="0" dirty="0" smtClean="0">
                <a:solidFill>
                  <a:srgbClr val="333333"/>
                </a:solidFill>
                <a:latin typeface="Calibri" panose="020F0502020204030204" pitchFamily="34" charset="0"/>
              </a:rPr>
              <a:t> </a:t>
            </a:r>
            <a:r>
              <a:rPr lang="en-US" b="0" i="0" u="none" strike="noStrike" baseline="0" dirty="0" smtClean="0">
                <a:solidFill>
                  <a:srgbClr val="333333"/>
                </a:solidFill>
                <a:latin typeface="Calibri" panose="020F0502020204030204" pitchFamily="34" charset="0"/>
              </a:rPr>
              <a:t>cell cars. Some hydrogen that is generated as a by-product in industrial processes is being used in FCEV.</a:t>
            </a:r>
          </a:p>
          <a:p>
            <a:pPr algn="just"/>
            <a:endParaRPr lang="hu-HU" b="0" i="0" u="none" strike="noStrike" baseline="0" dirty="0" smtClean="0">
              <a:solidFill>
                <a:srgbClr val="333333"/>
              </a:solidFill>
              <a:latin typeface="Calibri" panose="020F0502020204030204" pitchFamily="34" charset="0"/>
            </a:endParaRPr>
          </a:p>
          <a:p>
            <a:pPr algn="just"/>
            <a:r>
              <a:rPr lang="en-US" b="0" i="0" u="none" strike="noStrike" baseline="0" dirty="0" smtClean="0">
                <a:solidFill>
                  <a:srgbClr val="333333"/>
                </a:solidFill>
                <a:latin typeface="Calibri" panose="020F0502020204030204" pitchFamily="34" charset="0"/>
              </a:rPr>
              <a:t>One long-established production technology is the electrolysis of water: using electricity to split water into</a:t>
            </a:r>
            <a:r>
              <a:rPr lang="hu-HU" b="0" i="0" u="none" strike="noStrike" baseline="0" dirty="0" smtClean="0">
                <a:solidFill>
                  <a:srgbClr val="333333"/>
                </a:solidFill>
                <a:latin typeface="Calibri" panose="020F0502020204030204" pitchFamily="34" charset="0"/>
              </a:rPr>
              <a:t> </a:t>
            </a:r>
            <a:r>
              <a:rPr lang="en-US" b="0" i="0" u="none" strike="noStrike" baseline="0" dirty="0" smtClean="0">
                <a:solidFill>
                  <a:srgbClr val="333333"/>
                </a:solidFill>
                <a:latin typeface="Calibri" panose="020F0502020204030204" pitchFamily="34" charset="0"/>
              </a:rPr>
              <a:t>hydrogen and oxygen. This technique is particularly suitable for small-scale production, and many hydrogen</a:t>
            </a:r>
            <a:r>
              <a:rPr lang="hu-HU" b="0" i="0" u="none" strike="noStrike" baseline="0" dirty="0" smtClean="0">
                <a:solidFill>
                  <a:srgbClr val="333333"/>
                </a:solidFill>
                <a:latin typeface="Calibri" panose="020F0502020204030204" pitchFamily="34" charset="0"/>
              </a:rPr>
              <a:t> </a:t>
            </a:r>
            <a:r>
              <a:rPr lang="en-US" b="0" i="0" u="none" strike="noStrike" baseline="0" dirty="0" err="1" smtClean="0">
                <a:solidFill>
                  <a:srgbClr val="333333"/>
                </a:solidFill>
                <a:latin typeface="Calibri" panose="020F0502020204030204" pitchFamily="34" charset="0"/>
              </a:rPr>
              <a:t>refuelling</a:t>
            </a:r>
            <a:r>
              <a:rPr lang="en-US" b="0" i="0" u="none" strike="noStrike" baseline="0" dirty="0" smtClean="0">
                <a:solidFill>
                  <a:srgbClr val="333333"/>
                </a:solidFill>
                <a:latin typeface="Calibri" panose="020F0502020204030204" pitchFamily="34" charset="0"/>
              </a:rPr>
              <a:t> stations make their own hydrogen on site by this method. If the electricity is provided from a</a:t>
            </a:r>
            <a:r>
              <a:rPr lang="hu-HU" b="0" i="0" u="none" strike="noStrike" baseline="0" dirty="0" smtClean="0">
                <a:solidFill>
                  <a:srgbClr val="333333"/>
                </a:solidFill>
                <a:latin typeface="Calibri" panose="020F0502020204030204" pitchFamily="34" charset="0"/>
              </a:rPr>
              <a:t> </a:t>
            </a:r>
            <a:r>
              <a:rPr lang="en-US" b="0" i="0" u="none" strike="noStrike" baseline="0" dirty="0" smtClean="0">
                <a:solidFill>
                  <a:srgbClr val="333333"/>
                </a:solidFill>
                <a:latin typeface="Calibri" panose="020F0502020204030204" pitchFamily="34" charset="0"/>
              </a:rPr>
              <a:t>renewable source, such as wind or solar power, then the production of the fuel emits no carbon. In this</a:t>
            </a:r>
            <a:r>
              <a:rPr lang="hu-HU" b="0" i="0" u="none" strike="noStrike" baseline="0" dirty="0" smtClean="0">
                <a:solidFill>
                  <a:srgbClr val="333333"/>
                </a:solidFill>
                <a:latin typeface="Calibri" panose="020F0502020204030204" pitchFamily="34" charset="0"/>
              </a:rPr>
              <a:t> </a:t>
            </a:r>
            <a:r>
              <a:rPr lang="en-US" b="0" i="0" u="none" strike="noStrike" baseline="0" dirty="0" smtClean="0">
                <a:solidFill>
                  <a:srgbClr val="333333"/>
                </a:solidFill>
                <a:latin typeface="Calibri" panose="020F0502020204030204" pitchFamily="34" charset="0"/>
              </a:rPr>
              <a:t>case, the hydrogen provides an additional benefit as a store of energy from renewable electricity.</a:t>
            </a:r>
            <a:endParaRPr lang="hu-HU" b="0" i="0" u="none" strike="noStrike" baseline="0" dirty="0" smtClean="0">
              <a:solidFill>
                <a:srgbClr val="333333"/>
              </a:solidFill>
              <a:latin typeface="Calibri" panose="020F0502020204030204" pitchFamily="34" charset="0"/>
            </a:endParaRPr>
          </a:p>
          <a:p>
            <a:pPr algn="just"/>
            <a:endParaRPr lang="en-US" b="0" i="0" u="none" strike="noStrike" baseline="0" dirty="0" smtClean="0">
              <a:solidFill>
                <a:srgbClr val="333333"/>
              </a:solidFill>
              <a:latin typeface="Calibri" panose="020F0502020204030204" pitchFamily="34" charset="0"/>
            </a:endParaRPr>
          </a:p>
          <a:p>
            <a:pPr algn="just"/>
            <a:r>
              <a:rPr lang="en-US" b="0" i="0" u="none" strike="noStrike" baseline="0" dirty="0" smtClean="0">
                <a:solidFill>
                  <a:srgbClr val="333333"/>
                </a:solidFill>
                <a:latin typeface="Calibri" panose="020F0502020204030204" pitchFamily="34" charset="0"/>
              </a:rPr>
              <a:t>The dominant industrial-scale production method at present is the steam reforming of methane, which</a:t>
            </a:r>
            <a:r>
              <a:rPr lang="hu-HU" b="0" i="0" u="none" strike="noStrike" baseline="0" dirty="0" smtClean="0">
                <a:solidFill>
                  <a:srgbClr val="333333"/>
                </a:solidFill>
                <a:latin typeface="Calibri" panose="020F0502020204030204" pitchFamily="34" charset="0"/>
              </a:rPr>
              <a:t> </a:t>
            </a:r>
            <a:r>
              <a:rPr lang="en-US" b="0" i="0" u="none" strike="noStrike" baseline="0" dirty="0" smtClean="0">
                <a:solidFill>
                  <a:srgbClr val="333333"/>
                </a:solidFill>
                <a:latin typeface="Calibri" panose="020F0502020204030204" pitchFamily="34" charset="0"/>
              </a:rPr>
              <a:t>can yield conversion efficiencies of up to 80%. This production method may be </a:t>
            </a:r>
            <a:r>
              <a:rPr lang="en-US" b="0" i="0" u="none" strike="noStrike" baseline="0" dirty="0" err="1" smtClean="0">
                <a:solidFill>
                  <a:srgbClr val="333333"/>
                </a:solidFill>
                <a:latin typeface="Calibri" panose="020F0502020204030204" pitchFamily="34" charset="0"/>
              </a:rPr>
              <a:t>decarbonised</a:t>
            </a:r>
            <a:r>
              <a:rPr lang="en-US" b="0" i="0" u="none" strike="noStrike" baseline="0" dirty="0" smtClean="0">
                <a:solidFill>
                  <a:srgbClr val="333333"/>
                </a:solidFill>
                <a:latin typeface="Calibri" panose="020F0502020204030204" pitchFamily="34" charset="0"/>
              </a:rPr>
              <a:t> in the future</a:t>
            </a:r>
            <a:r>
              <a:rPr lang="hu-HU" b="0" i="0" u="none" strike="noStrike" baseline="0" dirty="0" smtClean="0">
                <a:solidFill>
                  <a:srgbClr val="333333"/>
                </a:solidFill>
                <a:latin typeface="Calibri" panose="020F0502020204030204" pitchFamily="34" charset="0"/>
              </a:rPr>
              <a:t> </a:t>
            </a:r>
            <a:r>
              <a:rPr lang="en-US" b="0" i="0" u="none" strike="noStrike" baseline="0" dirty="0" smtClean="0">
                <a:solidFill>
                  <a:srgbClr val="333333"/>
                </a:solidFill>
                <a:latin typeface="Calibri" panose="020F0502020204030204" pitchFamily="34" charset="0"/>
              </a:rPr>
              <a:t>by the use of biogas as a feed, or by the capture and storage of the CO</a:t>
            </a:r>
            <a:r>
              <a:rPr lang="en-US" sz="800" b="0" i="0" u="none" strike="noStrike" baseline="0" dirty="0" smtClean="0">
                <a:solidFill>
                  <a:srgbClr val="333333"/>
                </a:solidFill>
                <a:latin typeface="Calibri" panose="020F0502020204030204" pitchFamily="34" charset="0"/>
              </a:rPr>
              <a:t>2 </a:t>
            </a:r>
            <a:r>
              <a:rPr lang="en-US" b="0" i="0" u="none" strike="noStrike" baseline="0" dirty="0" smtClean="0">
                <a:solidFill>
                  <a:srgbClr val="333333"/>
                </a:solidFill>
                <a:latin typeface="Calibri" panose="020F0502020204030204" pitchFamily="34" charset="0"/>
              </a:rPr>
              <a:t>by-product. A further sustainable</a:t>
            </a:r>
            <a:r>
              <a:rPr lang="hu-HU" b="0" i="0" u="none" strike="noStrike" baseline="0" dirty="0" smtClean="0">
                <a:solidFill>
                  <a:srgbClr val="333333"/>
                </a:solidFill>
                <a:latin typeface="Calibri" panose="020F0502020204030204" pitchFamily="34" charset="0"/>
              </a:rPr>
              <a:t> </a:t>
            </a:r>
            <a:r>
              <a:rPr lang="en-US" b="0" i="0" u="none" strike="noStrike" baseline="0" dirty="0" smtClean="0">
                <a:solidFill>
                  <a:srgbClr val="333333"/>
                </a:solidFill>
                <a:latin typeface="Calibri" panose="020F0502020204030204" pitchFamily="34" charset="0"/>
              </a:rPr>
              <a:t>technology, which is starting to be applied at an industrial scale, is the gasification of biomass and waste.</a:t>
            </a:r>
            <a:endParaRPr lang="hu-HU" dirty="0"/>
          </a:p>
        </p:txBody>
      </p:sp>
    </p:spTree>
    <p:extLst>
      <p:ext uri="{BB962C8B-B14F-4D97-AF65-F5344CB8AC3E}">
        <p14:creationId xmlns:p14="http://schemas.microsoft.com/office/powerpoint/2010/main" val="40050327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1276350" y="981075"/>
            <a:ext cx="9639300" cy="4895850"/>
          </a:xfrm>
          <a:prstGeom prst="rect">
            <a:avLst/>
          </a:prstGeom>
        </p:spPr>
      </p:pic>
    </p:spTree>
    <p:extLst>
      <p:ext uri="{BB962C8B-B14F-4D97-AF65-F5344CB8AC3E}">
        <p14:creationId xmlns:p14="http://schemas.microsoft.com/office/powerpoint/2010/main" val="3917715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1562100" y="452437"/>
            <a:ext cx="9067800" cy="5953125"/>
          </a:xfrm>
          <a:prstGeom prst="rect">
            <a:avLst/>
          </a:prstGeom>
        </p:spPr>
      </p:pic>
    </p:spTree>
    <p:extLst>
      <p:ext uri="{BB962C8B-B14F-4D97-AF65-F5344CB8AC3E}">
        <p14:creationId xmlns:p14="http://schemas.microsoft.com/office/powerpoint/2010/main" val="456158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1600200" y="1081087"/>
            <a:ext cx="8991600" cy="4695825"/>
          </a:xfrm>
          <a:prstGeom prst="rect">
            <a:avLst/>
          </a:prstGeom>
        </p:spPr>
      </p:pic>
    </p:spTree>
    <p:extLst>
      <p:ext uri="{BB962C8B-B14F-4D97-AF65-F5344CB8AC3E}">
        <p14:creationId xmlns:p14="http://schemas.microsoft.com/office/powerpoint/2010/main" val="27158527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3500437" y="809625"/>
            <a:ext cx="5191125" cy="5238750"/>
          </a:xfrm>
          <a:prstGeom prst="rect">
            <a:avLst/>
          </a:prstGeom>
        </p:spPr>
      </p:pic>
      <p:sp>
        <p:nvSpPr>
          <p:cNvPr id="3" name="Szövegdoboz 2"/>
          <p:cNvSpPr txBox="1"/>
          <p:nvPr/>
        </p:nvSpPr>
        <p:spPr>
          <a:xfrm>
            <a:off x="4051300" y="6350000"/>
            <a:ext cx="3606800" cy="369332"/>
          </a:xfrm>
          <a:prstGeom prst="rect">
            <a:avLst/>
          </a:prstGeom>
          <a:noFill/>
        </p:spPr>
        <p:txBody>
          <a:bodyPr wrap="square" rtlCol="0">
            <a:spAutoFit/>
          </a:bodyPr>
          <a:lstStyle/>
          <a:p>
            <a:r>
              <a:rPr lang="hu-HU" dirty="0" smtClean="0"/>
              <a:t>GE </a:t>
            </a:r>
            <a:r>
              <a:rPr lang="hu-HU" dirty="0" err="1" smtClean="0"/>
              <a:t>Fuel</a:t>
            </a:r>
            <a:r>
              <a:rPr lang="hu-HU" dirty="0" smtClean="0"/>
              <a:t> </a:t>
            </a:r>
            <a:r>
              <a:rPr lang="hu-HU" dirty="0" err="1" smtClean="0"/>
              <a:t>cell</a:t>
            </a:r>
            <a:endParaRPr lang="hu-HU" dirty="0"/>
          </a:p>
        </p:txBody>
      </p:sp>
    </p:spTree>
    <p:extLst>
      <p:ext uri="{BB962C8B-B14F-4D97-AF65-F5344CB8AC3E}">
        <p14:creationId xmlns:p14="http://schemas.microsoft.com/office/powerpoint/2010/main" val="2111276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254000" y="285740"/>
            <a:ext cx="11544300" cy="4524315"/>
          </a:xfrm>
          <a:prstGeom prst="rect">
            <a:avLst/>
          </a:prstGeom>
        </p:spPr>
        <p:txBody>
          <a:bodyPr wrap="square">
            <a:spAutoFit/>
          </a:bodyPr>
          <a:lstStyle/>
          <a:p>
            <a:r>
              <a:rPr lang="hu-HU" b="0" i="0" u="none" strike="noStrike" baseline="0" dirty="0" err="1" smtClean="0">
                <a:solidFill>
                  <a:srgbClr val="221E1F"/>
                </a:solidFill>
                <a:latin typeface="Gotham"/>
              </a:rPr>
              <a:t>Stationary</a:t>
            </a:r>
            <a:r>
              <a:rPr lang="hu-HU" b="0" i="0" u="none" strike="noStrike" baseline="0" dirty="0" smtClean="0">
                <a:solidFill>
                  <a:srgbClr val="221E1F"/>
                </a:solidFill>
                <a:latin typeface="Gotham"/>
              </a:rPr>
              <a:t> </a:t>
            </a:r>
          </a:p>
          <a:p>
            <a:r>
              <a:rPr lang="en-US" b="0" i="0" u="none" strike="noStrike" baseline="0" dirty="0" smtClean="0">
                <a:solidFill>
                  <a:srgbClr val="221E1F"/>
                </a:solidFill>
                <a:latin typeface="Times New Roman" panose="02020603050405020304" pitchFamily="18" charset="0"/>
              </a:rPr>
              <a:t>Flexible siting – indoors or outdoors </a:t>
            </a:r>
          </a:p>
          <a:p>
            <a:r>
              <a:rPr lang="hu-HU" b="0" i="0" u="none" strike="noStrike" baseline="0" dirty="0" err="1" smtClean="0">
                <a:solidFill>
                  <a:srgbClr val="221E1F"/>
                </a:solidFill>
                <a:latin typeface="Times New Roman" panose="02020603050405020304" pitchFamily="18" charset="0"/>
              </a:rPr>
              <a:t>Lightweight</a:t>
            </a:r>
            <a:r>
              <a:rPr lang="hu-HU" b="0" i="0" u="none" strike="noStrike" baseline="0" dirty="0" smtClean="0">
                <a:solidFill>
                  <a:srgbClr val="221E1F"/>
                </a:solidFill>
                <a:latin typeface="Times New Roman" panose="02020603050405020304" pitchFamily="18" charset="0"/>
              </a:rPr>
              <a:t> – </a:t>
            </a:r>
            <a:r>
              <a:rPr lang="hu-HU" b="0" i="0" u="none" strike="noStrike" baseline="0" dirty="0" err="1" smtClean="0">
                <a:solidFill>
                  <a:srgbClr val="221E1F"/>
                </a:solidFill>
                <a:latin typeface="Times New Roman" panose="02020603050405020304" pitchFamily="18" charset="0"/>
              </a:rPr>
              <a:t>enables</a:t>
            </a:r>
            <a:r>
              <a:rPr lang="hu-HU" b="0" i="0" u="none" strike="noStrike" baseline="0" dirty="0" smtClean="0">
                <a:solidFill>
                  <a:srgbClr val="221E1F"/>
                </a:solidFill>
                <a:latin typeface="Times New Roman" panose="02020603050405020304" pitchFamily="18" charset="0"/>
              </a:rPr>
              <a:t> </a:t>
            </a:r>
            <a:r>
              <a:rPr lang="hu-HU" b="0" i="0" u="none" strike="noStrike" baseline="0" dirty="0" err="1" smtClean="0">
                <a:solidFill>
                  <a:srgbClr val="221E1F"/>
                </a:solidFill>
                <a:latin typeface="Times New Roman" panose="02020603050405020304" pitchFamily="18" charset="0"/>
              </a:rPr>
              <a:t>rooftop</a:t>
            </a:r>
            <a:r>
              <a:rPr lang="hu-HU" b="0" i="0" u="none" strike="noStrike" baseline="0" dirty="0" smtClean="0">
                <a:solidFill>
                  <a:srgbClr val="221E1F"/>
                </a:solidFill>
                <a:latin typeface="Times New Roman" panose="02020603050405020304" pitchFamily="18" charset="0"/>
              </a:rPr>
              <a:t> </a:t>
            </a:r>
            <a:r>
              <a:rPr lang="hu-HU" b="0" i="0" u="none" strike="noStrike" baseline="0" dirty="0" err="1" smtClean="0">
                <a:solidFill>
                  <a:srgbClr val="221E1F"/>
                </a:solidFill>
                <a:latin typeface="Times New Roman" panose="02020603050405020304" pitchFamily="18" charset="0"/>
              </a:rPr>
              <a:t>siting</a:t>
            </a:r>
            <a:r>
              <a:rPr lang="hu-HU" b="0" i="0" u="none" strike="noStrike" baseline="0" dirty="0" smtClean="0">
                <a:solidFill>
                  <a:srgbClr val="221E1F"/>
                </a:solidFill>
                <a:latin typeface="Times New Roman" panose="02020603050405020304" pitchFamily="18" charset="0"/>
              </a:rPr>
              <a:t> </a:t>
            </a:r>
          </a:p>
          <a:p>
            <a:r>
              <a:rPr lang="en-US" b="0" i="0" u="none" strike="noStrike" baseline="0" dirty="0" smtClean="0">
                <a:solidFill>
                  <a:srgbClr val="221E1F"/>
                </a:solidFill>
                <a:latin typeface="Times New Roman" panose="02020603050405020304" pitchFamily="18" charset="0"/>
              </a:rPr>
              <a:t>Modular/scalable to meet any need, ranging from a few watts to multi-megawatt systems </a:t>
            </a:r>
          </a:p>
          <a:p>
            <a:r>
              <a:rPr lang="en-US" b="0" i="0" u="none" strike="noStrike" baseline="0" dirty="0" smtClean="0">
                <a:solidFill>
                  <a:srgbClr val="221E1F"/>
                </a:solidFill>
                <a:latin typeface="Times New Roman" panose="02020603050405020304" pitchFamily="18" charset="0"/>
              </a:rPr>
              <a:t>Able to provide primary, supplemental, or backup power </a:t>
            </a:r>
          </a:p>
          <a:p>
            <a:r>
              <a:rPr lang="en-US" b="0" i="0" u="none" strike="noStrike" baseline="0" dirty="0" smtClean="0">
                <a:solidFill>
                  <a:srgbClr val="221E1F"/>
                </a:solidFill>
                <a:latin typeface="Times New Roman" panose="02020603050405020304" pitchFamily="18" charset="0"/>
              </a:rPr>
              <a:t>Can be grid-tied, or can operate independently from the grid </a:t>
            </a:r>
          </a:p>
          <a:p>
            <a:r>
              <a:rPr lang="en-US" b="0" i="0" u="none" strike="noStrike" baseline="0" dirty="0" smtClean="0">
                <a:solidFill>
                  <a:srgbClr val="221E1F"/>
                </a:solidFill>
                <a:latin typeface="Times New Roman" panose="02020603050405020304" pitchFamily="18" charset="0"/>
              </a:rPr>
              <a:t>Compatible with solar, wind, batteries and other renewable/conventional technologies </a:t>
            </a:r>
          </a:p>
          <a:p>
            <a:r>
              <a:rPr lang="en-US" b="0" i="0" u="none" strike="noStrike" baseline="0" dirty="0" smtClean="0">
                <a:solidFill>
                  <a:srgbClr val="221E1F"/>
                </a:solidFill>
                <a:latin typeface="Times New Roman" panose="02020603050405020304" pitchFamily="18" charset="0"/>
              </a:rPr>
              <a:t>Can be used with, or instead of, fossil fuel generators </a:t>
            </a:r>
          </a:p>
          <a:p>
            <a:r>
              <a:rPr lang="en-US" b="0" i="0" u="none" strike="noStrike" baseline="0" dirty="0" smtClean="0">
                <a:solidFill>
                  <a:srgbClr val="221E1F"/>
                </a:solidFill>
                <a:latin typeface="Times New Roman" panose="02020603050405020304" pitchFamily="18" charset="0"/>
              </a:rPr>
              <a:t>Requires less space than solar photovoltaics </a:t>
            </a:r>
          </a:p>
          <a:p>
            <a:r>
              <a:rPr lang="en-US" b="0" i="0" u="none" strike="noStrike" baseline="0" dirty="0" smtClean="0">
                <a:solidFill>
                  <a:srgbClr val="221E1F"/>
                </a:solidFill>
                <a:latin typeface="Times New Roman" panose="02020603050405020304" pitchFamily="18" charset="0"/>
              </a:rPr>
              <a:t>Operates in water balance/uses very little water in operation </a:t>
            </a:r>
            <a:endParaRPr lang="hu-HU" b="0" i="0" u="none" strike="noStrike" baseline="0" dirty="0" smtClean="0">
              <a:solidFill>
                <a:srgbClr val="221E1F"/>
              </a:solidFill>
              <a:latin typeface="Times New Roman" panose="02020603050405020304" pitchFamily="18" charset="0"/>
            </a:endParaRPr>
          </a:p>
          <a:p>
            <a:endParaRPr lang="hu-HU" dirty="0">
              <a:solidFill>
                <a:srgbClr val="221E1F"/>
              </a:solidFill>
              <a:latin typeface="Times New Roman" panose="02020603050405020304" pitchFamily="18" charset="0"/>
            </a:endParaRPr>
          </a:p>
          <a:p>
            <a:r>
              <a:rPr lang="hu-HU" dirty="0" err="1"/>
              <a:t>Portable</a:t>
            </a:r>
            <a:r>
              <a:rPr lang="hu-HU" dirty="0"/>
              <a:t> </a:t>
            </a:r>
          </a:p>
          <a:p>
            <a:r>
              <a:rPr lang="en-US" dirty="0"/>
              <a:t>Refuel on the go by swapping a cartridge </a:t>
            </a:r>
          </a:p>
          <a:p>
            <a:r>
              <a:rPr lang="hu-HU" dirty="0" err="1"/>
              <a:t>Provides</a:t>
            </a:r>
            <a:r>
              <a:rPr lang="hu-HU" dirty="0"/>
              <a:t> </a:t>
            </a:r>
            <a:r>
              <a:rPr lang="hu-HU" dirty="0" err="1"/>
              <a:t>longer</a:t>
            </a:r>
            <a:r>
              <a:rPr lang="hu-HU" dirty="0"/>
              <a:t> </a:t>
            </a:r>
            <a:r>
              <a:rPr lang="hu-HU" dirty="0" err="1"/>
              <a:t>run</a:t>
            </a:r>
            <a:r>
              <a:rPr lang="hu-HU" dirty="0"/>
              <a:t> </a:t>
            </a:r>
            <a:r>
              <a:rPr lang="hu-HU" dirty="0" err="1"/>
              <a:t>times</a:t>
            </a:r>
            <a:r>
              <a:rPr lang="hu-HU" dirty="0"/>
              <a:t> </a:t>
            </a:r>
          </a:p>
          <a:p>
            <a:r>
              <a:rPr lang="hu-HU" dirty="0" err="1"/>
              <a:t>Low-thermal</a:t>
            </a:r>
            <a:r>
              <a:rPr lang="hu-HU" dirty="0"/>
              <a:t>, </a:t>
            </a:r>
            <a:r>
              <a:rPr lang="hu-HU" dirty="0" err="1"/>
              <a:t>low-sound</a:t>
            </a:r>
            <a:r>
              <a:rPr lang="hu-HU" dirty="0"/>
              <a:t> </a:t>
            </a:r>
            <a:r>
              <a:rPr lang="hu-HU" dirty="0" err="1"/>
              <a:t>profile</a:t>
            </a:r>
            <a:endParaRPr lang="hu-HU" dirty="0"/>
          </a:p>
          <a:p>
            <a:endParaRPr lang="en-US" b="0" i="0" u="none" strike="noStrike" baseline="0" dirty="0" smtClean="0">
              <a:solidFill>
                <a:srgbClr val="221E1F"/>
              </a:solidFill>
              <a:latin typeface="Times New Roman" panose="02020603050405020304" pitchFamily="18" charset="0"/>
            </a:endParaRPr>
          </a:p>
        </p:txBody>
      </p:sp>
    </p:spTree>
    <p:extLst>
      <p:ext uri="{BB962C8B-B14F-4D97-AF65-F5344CB8AC3E}">
        <p14:creationId xmlns:p14="http://schemas.microsoft.com/office/powerpoint/2010/main" val="29493391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2020887" y="50800"/>
            <a:ext cx="7896225" cy="5029200"/>
          </a:xfrm>
          <a:prstGeom prst="rect">
            <a:avLst/>
          </a:prstGeom>
        </p:spPr>
      </p:pic>
      <p:sp>
        <p:nvSpPr>
          <p:cNvPr id="3" name="Téglalap 2"/>
          <p:cNvSpPr/>
          <p:nvPr/>
        </p:nvSpPr>
        <p:spPr>
          <a:xfrm>
            <a:off x="279400" y="5242342"/>
            <a:ext cx="11696700" cy="1569660"/>
          </a:xfrm>
          <a:prstGeom prst="rect">
            <a:avLst/>
          </a:prstGeom>
        </p:spPr>
        <p:txBody>
          <a:bodyPr wrap="square">
            <a:spAutoFit/>
          </a:bodyPr>
          <a:lstStyle/>
          <a:p>
            <a:pPr algn="just"/>
            <a:r>
              <a:rPr lang="en-US" sz="1600" b="0" i="0" u="none" strike="noStrike" baseline="0" dirty="0" smtClean="0">
                <a:latin typeface="GEInspiraBook"/>
              </a:rPr>
              <a:t>GE’s Fuel Cell-Combined Cycle (FC-CC) is a unique combination of a solid oxide fuel cell</a:t>
            </a:r>
            <a:r>
              <a:rPr lang="hu-HU" sz="1600" b="0" i="0" u="none" strike="noStrike" baseline="0" dirty="0" smtClean="0">
                <a:latin typeface="GEInspiraBook"/>
              </a:rPr>
              <a:t> </a:t>
            </a:r>
            <a:r>
              <a:rPr lang="en-US" sz="1600" b="0" i="0" u="none" strike="noStrike" baseline="0" dirty="0" smtClean="0">
                <a:latin typeface="GEInspiraBook"/>
              </a:rPr>
              <a:t>(SOFC) and a </a:t>
            </a:r>
            <a:r>
              <a:rPr lang="en-US" sz="1600" b="0" i="0" u="none" strike="noStrike" baseline="0" dirty="0" err="1" smtClean="0">
                <a:latin typeface="GEInspiraBook"/>
              </a:rPr>
              <a:t>Jenbacher</a:t>
            </a:r>
            <a:r>
              <a:rPr lang="en-US" sz="1600" b="0" i="0" u="none" strike="noStrike" baseline="0" dirty="0" smtClean="0">
                <a:latin typeface="GEInspiraBook"/>
              </a:rPr>
              <a:t> gas-fueled reciprocating engine. In this configuration, natural</a:t>
            </a:r>
            <a:r>
              <a:rPr lang="hu-HU" sz="1600" b="0" i="0" u="none" strike="noStrike" baseline="0" dirty="0" smtClean="0">
                <a:latin typeface="GEInspiraBook"/>
              </a:rPr>
              <a:t> </a:t>
            </a:r>
            <a:r>
              <a:rPr lang="en-US" sz="1600" b="0" i="0" u="none" strike="noStrike" baseline="0" dirty="0" smtClean="0">
                <a:latin typeface="GEInspiraBook"/>
              </a:rPr>
              <a:t>gas is reformed to produce hydrogen. The resultant reformate, along with oxygen, is</a:t>
            </a:r>
            <a:r>
              <a:rPr lang="hu-HU" sz="1600" b="0" i="0" u="none" strike="noStrike" baseline="0" dirty="0" smtClean="0">
                <a:latin typeface="GEInspiraBook"/>
              </a:rPr>
              <a:t> </a:t>
            </a:r>
            <a:r>
              <a:rPr lang="en-US" sz="1600" b="0" i="0" u="none" strike="noStrike" baseline="0" dirty="0" smtClean="0">
                <a:latin typeface="GEInspiraBook"/>
              </a:rPr>
              <a:t>used to produce electricity and water through an electrochemical reaction within the</a:t>
            </a:r>
            <a:r>
              <a:rPr lang="hu-HU" sz="1600" b="0" i="0" u="none" strike="noStrike" baseline="0" dirty="0" smtClean="0">
                <a:latin typeface="GEInspiraBook"/>
              </a:rPr>
              <a:t> </a:t>
            </a:r>
            <a:r>
              <a:rPr lang="en-US" sz="1600" b="0" i="0" u="none" strike="noStrike" baseline="0" dirty="0" smtClean="0">
                <a:latin typeface="GEInspiraBook"/>
              </a:rPr>
              <a:t>SOFC. The fuel output or tail gas is then fed to a </a:t>
            </a:r>
            <a:r>
              <a:rPr lang="en-US" sz="1600" b="0" i="0" u="none" strike="noStrike" baseline="0" dirty="0" err="1" smtClean="0">
                <a:latin typeface="GEInspiraBook"/>
              </a:rPr>
              <a:t>Jenbacher</a:t>
            </a:r>
            <a:r>
              <a:rPr lang="en-US" sz="1600" b="0" i="0" u="none" strike="noStrike" baseline="0" dirty="0" smtClean="0">
                <a:latin typeface="GEInspiraBook"/>
              </a:rPr>
              <a:t> gas engine in order to create</a:t>
            </a:r>
            <a:r>
              <a:rPr lang="hu-HU" sz="1600" b="0" i="0" u="none" strike="noStrike" baseline="0" dirty="0" smtClean="0">
                <a:latin typeface="GEInspiraBook"/>
              </a:rPr>
              <a:t> </a:t>
            </a:r>
            <a:r>
              <a:rPr lang="en-US" sz="1600" b="0" i="0" u="none" strike="noStrike" baseline="0" dirty="0" smtClean="0">
                <a:latin typeface="GEInspiraBook"/>
              </a:rPr>
              <a:t>more electricity and heat. The resultant electrical efficiency of the combined process</a:t>
            </a:r>
            <a:r>
              <a:rPr lang="hu-HU" sz="1600" b="0" i="0" u="none" strike="noStrike" baseline="0" dirty="0" smtClean="0">
                <a:latin typeface="GEInspiraBook"/>
              </a:rPr>
              <a:t> </a:t>
            </a:r>
            <a:r>
              <a:rPr lang="en-US" sz="1600" b="0" i="0" u="none" strike="noStrike" baseline="0" dirty="0" smtClean="0">
                <a:latin typeface="GEInspiraBook"/>
              </a:rPr>
              <a:t>is projected to be 60 to 65 percent. The combined heat and power (CHP) efficiency is</a:t>
            </a:r>
            <a:r>
              <a:rPr lang="hu-HU" sz="1600" b="0" i="0" u="none" strike="noStrike" baseline="0" dirty="0" smtClean="0">
                <a:latin typeface="GEInspiraBook"/>
              </a:rPr>
              <a:t> </a:t>
            </a:r>
            <a:r>
              <a:rPr lang="en-US" sz="1600" b="0" i="0" u="none" strike="noStrike" baseline="0" dirty="0" smtClean="0">
                <a:latin typeface="GEInspiraBook"/>
              </a:rPr>
              <a:t>expected to be as high as 90 percent.</a:t>
            </a:r>
            <a:endParaRPr lang="hu-HU" sz="1600" dirty="0"/>
          </a:p>
        </p:txBody>
      </p:sp>
    </p:spTree>
    <p:extLst>
      <p:ext uri="{BB962C8B-B14F-4D97-AF65-F5344CB8AC3E}">
        <p14:creationId xmlns:p14="http://schemas.microsoft.com/office/powerpoint/2010/main" val="22925286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330200" y="277843"/>
            <a:ext cx="11518900" cy="1754326"/>
          </a:xfrm>
          <a:prstGeom prst="rect">
            <a:avLst/>
          </a:prstGeom>
        </p:spPr>
        <p:txBody>
          <a:bodyPr wrap="square">
            <a:spAutoFit/>
          </a:bodyPr>
          <a:lstStyle/>
          <a:p>
            <a:pPr algn="just"/>
            <a:r>
              <a:rPr lang="en-US" b="0" i="0" u="none" strike="noStrike" baseline="0" dirty="0" smtClean="0">
                <a:latin typeface="GEInspiraBook"/>
              </a:rPr>
              <a:t>GE is in the process of developing a 1.3 megawatt (MW) Fuel Cell-Combined Cycle (FC-CC)</a:t>
            </a:r>
            <a:r>
              <a:rPr lang="hu-HU" b="0" i="0" u="none" strike="noStrike" baseline="0" dirty="0" smtClean="0">
                <a:latin typeface="GEInspiraBook"/>
              </a:rPr>
              <a:t> </a:t>
            </a:r>
            <a:r>
              <a:rPr lang="en-US" b="0" i="0" u="none" strike="noStrike" baseline="0" dirty="0" smtClean="0">
                <a:latin typeface="GEInspiraBook"/>
              </a:rPr>
              <a:t>system </a:t>
            </a:r>
            <a:r>
              <a:rPr lang="en-US" b="0" i="0" u="none" strike="noStrike" baseline="0" dirty="0" err="1" smtClean="0">
                <a:latin typeface="GEInspiraBook"/>
              </a:rPr>
              <a:t>en</a:t>
            </a:r>
            <a:r>
              <a:rPr lang="en-US" b="0" i="0" u="none" strike="noStrike" baseline="0" dirty="0" smtClean="0">
                <a:latin typeface="GEInspiraBook"/>
              </a:rPr>
              <a:t> route to the eventual development of a 10 MW system. The 1.3 MW system</a:t>
            </a:r>
            <a:r>
              <a:rPr lang="hu-HU" b="0" i="0" u="none" strike="noStrike" baseline="0" dirty="0" smtClean="0">
                <a:latin typeface="GEInspiraBook"/>
              </a:rPr>
              <a:t> </a:t>
            </a:r>
            <a:r>
              <a:rPr lang="hu-HU" b="0" i="0" u="none" strike="noStrike" baseline="0" dirty="0" err="1" smtClean="0">
                <a:latin typeface="GEInspiraBook"/>
              </a:rPr>
              <a:t>will</a:t>
            </a:r>
            <a:r>
              <a:rPr lang="hu-HU" b="0" i="0" u="none" strike="noStrike" baseline="0" dirty="0" smtClean="0">
                <a:latin typeface="GEInspiraBook"/>
              </a:rPr>
              <a:t> </a:t>
            </a:r>
            <a:r>
              <a:rPr lang="en-US" b="0" i="0" u="none" strike="noStrike" baseline="0" dirty="0" smtClean="0">
                <a:latin typeface="GEInspiraBook"/>
              </a:rPr>
              <a:t>produce enough electricity for 1,000 homes. Compared to the US power plant average</a:t>
            </a:r>
            <a:r>
              <a:rPr lang="hu-HU" b="0" i="0" u="none" strike="noStrike" baseline="0" dirty="0" smtClean="0">
                <a:latin typeface="GEInspiraBook"/>
              </a:rPr>
              <a:t> </a:t>
            </a:r>
            <a:r>
              <a:rPr lang="en-US" b="0" i="0" u="none" strike="noStrike" baseline="0" dirty="0" smtClean="0">
                <a:latin typeface="GEInspiraBook"/>
              </a:rPr>
              <a:t>water consumption rate, it will save enough water to fill eight Olympic swimming</a:t>
            </a:r>
            <a:r>
              <a:rPr lang="hu-HU" b="0" i="0" u="none" strike="noStrike" baseline="0" dirty="0" smtClean="0">
                <a:latin typeface="GEInspiraBook"/>
              </a:rPr>
              <a:t> </a:t>
            </a:r>
            <a:r>
              <a:rPr lang="hu-HU" b="0" i="0" u="none" strike="noStrike" baseline="0" dirty="0" err="1" smtClean="0">
                <a:latin typeface="GEInspiraBook"/>
              </a:rPr>
              <a:t>pools</a:t>
            </a:r>
            <a:r>
              <a:rPr lang="hu-HU" b="0" i="0" u="none" strike="noStrike" baseline="0" dirty="0" smtClean="0">
                <a:latin typeface="GEInspiraBook"/>
              </a:rPr>
              <a:t> </a:t>
            </a:r>
            <a:r>
              <a:rPr lang="en-US" b="0" i="0" u="none" strike="noStrike" baseline="0" dirty="0" smtClean="0">
                <a:latin typeface="GEInspiraBook"/>
              </a:rPr>
              <a:t>every year. Further, when compared to the US average natural gas-fired power plant,</a:t>
            </a:r>
          </a:p>
          <a:p>
            <a:pPr algn="just"/>
            <a:r>
              <a:rPr lang="en-US" b="0" i="0" u="none" strike="noStrike" baseline="0" dirty="0" smtClean="0">
                <a:latin typeface="GEInspiraBook"/>
              </a:rPr>
              <a:t>the fuel savings due to the projected high efficiency of the FC-CC will be enough to meet</a:t>
            </a:r>
            <a:r>
              <a:rPr lang="hu-HU" b="0" i="0" u="none" strike="noStrike" baseline="0" dirty="0" smtClean="0">
                <a:latin typeface="GEInspiraBook"/>
              </a:rPr>
              <a:t> </a:t>
            </a:r>
            <a:r>
              <a:rPr lang="en-US" b="0" i="0" u="none" strike="noStrike" baseline="0" dirty="0" smtClean="0">
                <a:latin typeface="GEInspiraBook"/>
              </a:rPr>
              <a:t>the space heating, water heating, and cooking needs of 580 US homes every year.</a:t>
            </a:r>
            <a:endParaRPr lang="hu-HU" dirty="0"/>
          </a:p>
        </p:txBody>
      </p:sp>
      <p:pic>
        <p:nvPicPr>
          <p:cNvPr id="3" name="Kép 2"/>
          <p:cNvPicPr>
            <a:picLocks noChangeAspect="1"/>
          </p:cNvPicPr>
          <p:nvPr/>
        </p:nvPicPr>
        <p:blipFill>
          <a:blip r:embed="rId2"/>
          <a:stretch>
            <a:fillRect/>
          </a:stretch>
        </p:blipFill>
        <p:spPr>
          <a:xfrm>
            <a:off x="2395537" y="2974975"/>
            <a:ext cx="7400925" cy="3067050"/>
          </a:xfrm>
          <a:prstGeom prst="rect">
            <a:avLst/>
          </a:prstGeom>
        </p:spPr>
      </p:pic>
    </p:spTree>
    <p:extLst>
      <p:ext uri="{BB962C8B-B14F-4D97-AF65-F5344CB8AC3E}">
        <p14:creationId xmlns:p14="http://schemas.microsoft.com/office/powerpoint/2010/main" val="8409328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3319462" y="857250"/>
            <a:ext cx="5553075" cy="5143500"/>
          </a:xfrm>
          <a:prstGeom prst="rect">
            <a:avLst/>
          </a:prstGeom>
        </p:spPr>
      </p:pic>
    </p:spTree>
    <p:extLst>
      <p:ext uri="{BB962C8B-B14F-4D97-AF65-F5344CB8AC3E}">
        <p14:creationId xmlns:p14="http://schemas.microsoft.com/office/powerpoint/2010/main" val="10266262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2405062" y="1352550"/>
            <a:ext cx="7381875" cy="4152900"/>
          </a:xfrm>
          <a:prstGeom prst="rect">
            <a:avLst/>
          </a:prstGeom>
        </p:spPr>
      </p:pic>
    </p:spTree>
    <p:extLst>
      <p:ext uri="{BB962C8B-B14F-4D97-AF65-F5344CB8AC3E}">
        <p14:creationId xmlns:p14="http://schemas.microsoft.com/office/powerpoint/2010/main" val="40831326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495300" y="28575"/>
            <a:ext cx="11201400" cy="6800850"/>
          </a:xfrm>
          <a:prstGeom prst="rect">
            <a:avLst/>
          </a:prstGeom>
        </p:spPr>
      </p:pic>
    </p:spTree>
    <p:extLst>
      <p:ext uri="{BB962C8B-B14F-4D97-AF65-F5344CB8AC3E}">
        <p14:creationId xmlns:p14="http://schemas.microsoft.com/office/powerpoint/2010/main" val="38907887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2044701" y="1247774"/>
            <a:ext cx="6913562" cy="5268571"/>
          </a:xfrm>
          <a:prstGeom prst="rect">
            <a:avLst/>
          </a:prstGeom>
        </p:spPr>
      </p:pic>
    </p:spTree>
    <p:extLst>
      <p:ext uri="{BB962C8B-B14F-4D97-AF65-F5344CB8AC3E}">
        <p14:creationId xmlns:p14="http://schemas.microsoft.com/office/powerpoint/2010/main" val="682960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355600" y="318562"/>
            <a:ext cx="11417300" cy="6340197"/>
          </a:xfrm>
          <a:prstGeom prst="rect">
            <a:avLst/>
          </a:prstGeom>
        </p:spPr>
        <p:txBody>
          <a:bodyPr wrap="square">
            <a:spAutoFit/>
          </a:bodyPr>
          <a:lstStyle/>
          <a:p>
            <a:r>
              <a:rPr lang="en-US" sz="2800" b="0" i="0" u="none" strike="noStrike" baseline="0" dirty="0" smtClean="0">
                <a:solidFill>
                  <a:srgbClr val="00557B"/>
                </a:solidFill>
                <a:latin typeface="Gotham"/>
              </a:rPr>
              <a:t>EXAMPLES OF FUEL CELL APPLICATIONS </a:t>
            </a:r>
          </a:p>
          <a:p>
            <a:r>
              <a:rPr lang="en-US" b="0" i="0" u="none" strike="noStrike" baseline="0" dirty="0" smtClean="0">
                <a:solidFill>
                  <a:srgbClr val="221E1F"/>
                </a:solidFill>
                <a:latin typeface="Times New Roman" panose="02020603050405020304" pitchFamily="18" charset="0"/>
              </a:rPr>
              <a:t>At the state and local level, fuel cells are helping meet environmental goals, boosting reliability and resiliency to ensure constant power, and saving taxpayer dollars and industry investment. </a:t>
            </a:r>
          </a:p>
          <a:p>
            <a:r>
              <a:rPr lang="en-US" b="1" i="0" u="none" strike="noStrike" baseline="0" dirty="0" smtClean="0">
                <a:solidFill>
                  <a:srgbClr val="FF0000"/>
                </a:solidFill>
                <a:latin typeface="Gotham"/>
              </a:rPr>
              <a:t>This includes primary and backup power to: </a:t>
            </a:r>
          </a:p>
          <a:p>
            <a:r>
              <a:rPr lang="en-US" b="0" i="0" u="none" strike="noStrike" baseline="0" dirty="0" smtClean="0">
                <a:solidFill>
                  <a:srgbClr val="221E1F"/>
                </a:solidFill>
                <a:latin typeface="Times New Roman" panose="02020603050405020304" pitchFamily="18" charset="0"/>
              </a:rPr>
              <a:t>Government offices, jails, fire and police stations </a:t>
            </a:r>
          </a:p>
          <a:p>
            <a:r>
              <a:rPr lang="hu-HU" b="0" i="0" u="none" strike="noStrike" baseline="0" dirty="0" err="1" smtClean="0">
                <a:solidFill>
                  <a:srgbClr val="221E1F"/>
                </a:solidFill>
                <a:latin typeface="Times New Roman" panose="02020603050405020304" pitchFamily="18" charset="0"/>
              </a:rPr>
              <a:t>Wastewater</a:t>
            </a:r>
            <a:r>
              <a:rPr lang="hu-HU" b="0" i="0" u="none" strike="noStrike" baseline="0" dirty="0" smtClean="0">
                <a:solidFill>
                  <a:srgbClr val="221E1F"/>
                </a:solidFill>
                <a:latin typeface="Times New Roman" panose="02020603050405020304" pitchFamily="18" charset="0"/>
              </a:rPr>
              <a:t> </a:t>
            </a:r>
            <a:r>
              <a:rPr lang="hu-HU" b="0" i="0" u="none" strike="noStrike" baseline="0" dirty="0" err="1" smtClean="0">
                <a:solidFill>
                  <a:srgbClr val="221E1F"/>
                </a:solidFill>
                <a:latin typeface="Times New Roman" panose="02020603050405020304" pitchFamily="18" charset="0"/>
              </a:rPr>
              <a:t>treatment</a:t>
            </a:r>
            <a:r>
              <a:rPr lang="hu-HU" b="0" i="0" u="none" strike="noStrike" baseline="0" dirty="0" smtClean="0">
                <a:solidFill>
                  <a:srgbClr val="221E1F"/>
                </a:solidFill>
                <a:latin typeface="Times New Roman" panose="02020603050405020304" pitchFamily="18" charset="0"/>
              </a:rPr>
              <a:t> </a:t>
            </a:r>
            <a:r>
              <a:rPr lang="hu-HU" b="0" i="0" u="none" strike="noStrike" baseline="0" dirty="0" err="1" smtClean="0">
                <a:solidFill>
                  <a:srgbClr val="221E1F"/>
                </a:solidFill>
                <a:latin typeface="Times New Roman" panose="02020603050405020304" pitchFamily="18" charset="0"/>
              </a:rPr>
              <a:t>plants</a:t>
            </a:r>
            <a:r>
              <a:rPr lang="hu-HU" b="0" i="0" u="none" strike="noStrike" baseline="0" dirty="0" smtClean="0">
                <a:solidFill>
                  <a:srgbClr val="221E1F"/>
                </a:solidFill>
                <a:latin typeface="Times New Roman" panose="02020603050405020304" pitchFamily="18" charset="0"/>
              </a:rPr>
              <a:t> </a:t>
            </a:r>
          </a:p>
          <a:p>
            <a:r>
              <a:rPr lang="hu-HU" b="0" i="0" u="none" strike="noStrike" baseline="0" dirty="0" err="1" smtClean="0">
                <a:solidFill>
                  <a:srgbClr val="221E1F"/>
                </a:solidFill>
                <a:latin typeface="Times New Roman" panose="02020603050405020304" pitchFamily="18" charset="0"/>
              </a:rPr>
              <a:t>Communications</a:t>
            </a:r>
            <a:r>
              <a:rPr lang="hu-HU" b="0" i="0" u="none" strike="noStrike" baseline="0" dirty="0" smtClean="0">
                <a:solidFill>
                  <a:srgbClr val="221E1F"/>
                </a:solidFill>
                <a:latin typeface="Times New Roman" panose="02020603050405020304" pitchFamily="18" charset="0"/>
              </a:rPr>
              <a:t> and </a:t>
            </a:r>
            <a:r>
              <a:rPr lang="hu-HU" b="0" i="0" u="none" strike="noStrike" baseline="0" dirty="0" err="1" smtClean="0">
                <a:solidFill>
                  <a:srgbClr val="221E1F"/>
                </a:solidFill>
                <a:latin typeface="Times New Roman" panose="02020603050405020304" pitchFamily="18" charset="0"/>
              </a:rPr>
              <a:t>emergency</a:t>
            </a:r>
            <a:r>
              <a:rPr lang="hu-HU" b="0" i="0" u="none" strike="noStrike" baseline="0" dirty="0" smtClean="0">
                <a:solidFill>
                  <a:srgbClr val="221E1F"/>
                </a:solidFill>
                <a:latin typeface="Times New Roman" panose="02020603050405020304" pitchFamily="18" charset="0"/>
              </a:rPr>
              <a:t> </a:t>
            </a:r>
            <a:r>
              <a:rPr lang="hu-HU" b="0" i="0" u="none" strike="noStrike" baseline="0" dirty="0" err="1" smtClean="0">
                <a:solidFill>
                  <a:srgbClr val="221E1F"/>
                </a:solidFill>
                <a:latin typeface="Times New Roman" panose="02020603050405020304" pitchFamily="18" charset="0"/>
              </a:rPr>
              <a:t>networks</a:t>
            </a:r>
            <a:r>
              <a:rPr lang="hu-HU" b="0" i="0" u="none" strike="noStrike" baseline="0" dirty="0" smtClean="0">
                <a:solidFill>
                  <a:srgbClr val="221E1F"/>
                </a:solidFill>
                <a:latin typeface="Times New Roman" panose="02020603050405020304" pitchFamily="18" charset="0"/>
              </a:rPr>
              <a:t> </a:t>
            </a:r>
          </a:p>
          <a:p>
            <a:r>
              <a:rPr lang="hu-HU" b="0" i="0" u="none" strike="noStrike" baseline="0" dirty="0" err="1" smtClean="0">
                <a:solidFill>
                  <a:srgbClr val="221E1F"/>
                </a:solidFill>
                <a:latin typeface="Times New Roman" panose="02020603050405020304" pitchFamily="18" charset="0"/>
              </a:rPr>
              <a:t>Schools</a:t>
            </a:r>
            <a:r>
              <a:rPr lang="hu-HU" b="0" i="0" u="none" strike="noStrike" baseline="0" dirty="0" smtClean="0">
                <a:solidFill>
                  <a:srgbClr val="221E1F"/>
                </a:solidFill>
                <a:latin typeface="Times New Roman" panose="02020603050405020304" pitchFamily="18" charset="0"/>
              </a:rPr>
              <a:t> and </a:t>
            </a:r>
            <a:r>
              <a:rPr lang="hu-HU" b="0" i="0" u="none" strike="noStrike" baseline="0" dirty="0" err="1" smtClean="0">
                <a:solidFill>
                  <a:srgbClr val="221E1F"/>
                </a:solidFill>
                <a:latin typeface="Times New Roman" panose="02020603050405020304" pitchFamily="18" charset="0"/>
              </a:rPr>
              <a:t>hospitals</a:t>
            </a:r>
            <a:r>
              <a:rPr lang="hu-HU" b="0" i="0" u="none" strike="noStrike" baseline="0" dirty="0" smtClean="0">
                <a:solidFill>
                  <a:srgbClr val="221E1F"/>
                </a:solidFill>
                <a:latin typeface="Times New Roman" panose="02020603050405020304" pitchFamily="18" charset="0"/>
              </a:rPr>
              <a:t> </a:t>
            </a:r>
          </a:p>
          <a:p>
            <a:r>
              <a:rPr lang="hu-HU" b="0" i="0" u="none" strike="noStrike" baseline="0" dirty="0" err="1" smtClean="0">
                <a:solidFill>
                  <a:srgbClr val="221E1F"/>
                </a:solidFill>
                <a:latin typeface="Times New Roman" panose="02020603050405020304" pitchFamily="18" charset="0"/>
              </a:rPr>
              <a:t>Zoos</a:t>
            </a:r>
            <a:r>
              <a:rPr lang="hu-HU" b="0" i="0" u="none" strike="noStrike" baseline="0" dirty="0" smtClean="0">
                <a:solidFill>
                  <a:srgbClr val="221E1F"/>
                </a:solidFill>
                <a:latin typeface="Times New Roman" panose="02020603050405020304" pitchFamily="18" charset="0"/>
              </a:rPr>
              <a:t>, </a:t>
            </a:r>
            <a:r>
              <a:rPr lang="hu-HU" b="0" i="0" u="none" strike="noStrike" baseline="0" dirty="0" err="1" smtClean="0">
                <a:solidFill>
                  <a:srgbClr val="221E1F"/>
                </a:solidFill>
                <a:latin typeface="Times New Roman" panose="02020603050405020304" pitchFamily="18" charset="0"/>
              </a:rPr>
              <a:t>parks</a:t>
            </a:r>
            <a:r>
              <a:rPr lang="hu-HU" b="0" i="0" u="none" strike="noStrike" baseline="0" dirty="0" smtClean="0">
                <a:solidFill>
                  <a:srgbClr val="221E1F"/>
                </a:solidFill>
                <a:latin typeface="Times New Roman" panose="02020603050405020304" pitchFamily="18" charset="0"/>
              </a:rPr>
              <a:t> and </a:t>
            </a:r>
            <a:r>
              <a:rPr lang="hu-HU" b="0" i="0" u="none" strike="noStrike" baseline="0" dirty="0" err="1" smtClean="0">
                <a:solidFill>
                  <a:srgbClr val="221E1F"/>
                </a:solidFill>
                <a:latin typeface="Times New Roman" panose="02020603050405020304" pitchFamily="18" charset="0"/>
              </a:rPr>
              <a:t>gardens</a:t>
            </a:r>
            <a:r>
              <a:rPr lang="hu-HU" b="0" i="0" u="none" strike="noStrike" baseline="0" dirty="0" smtClean="0">
                <a:solidFill>
                  <a:srgbClr val="221E1F"/>
                </a:solidFill>
                <a:latin typeface="Times New Roman" panose="02020603050405020304" pitchFamily="18" charset="0"/>
              </a:rPr>
              <a:t> </a:t>
            </a:r>
          </a:p>
          <a:p>
            <a:r>
              <a:rPr lang="hu-HU" b="1" i="0" u="none" strike="noStrike" baseline="0" dirty="0" err="1" smtClean="0">
                <a:solidFill>
                  <a:srgbClr val="FF0000"/>
                </a:solidFill>
                <a:latin typeface="Gotham"/>
              </a:rPr>
              <a:t>Motive</a:t>
            </a:r>
            <a:r>
              <a:rPr lang="hu-HU" b="1" i="0" u="none" strike="noStrike" baseline="0" dirty="0" smtClean="0">
                <a:solidFill>
                  <a:srgbClr val="FF0000"/>
                </a:solidFill>
                <a:latin typeface="Gotham"/>
              </a:rPr>
              <a:t> </a:t>
            </a:r>
            <a:r>
              <a:rPr lang="hu-HU" b="1" i="0" u="none" strike="noStrike" baseline="0" dirty="0" err="1" smtClean="0">
                <a:solidFill>
                  <a:srgbClr val="FF0000"/>
                </a:solidFill>
                <a:latin typeface="Gotham"/>
              </a:rPr>
              <a:t>power</a:t>
            </a:r>
            <a:r>
              <a:rPr lang="hu-HU" b="1" i="0" u="none" strike="noStrike" baseline="0" dirty="0" smtClean="0">
                <a:solidFill>
                  <a:srgbClr val="FF0000"/>
                </a:solidFill>
                <a:latin typeface="Gotham"/>
              </a:rPr>
              <a:t> </a:t>
            </a:r>
            <a:r>
              <a:rPr lang="hu-HU" b="1" i="0" u="none" strike="noStrike" baseline="0" dirty="0" err="1" smtClean="0">
                <a:solidFill>
                  <a:srgbClr val="FF0000"/>
                </a:solidFill>
                <a:latin typeface="Gotham"/>
              </a:rPr>
              <a:t>for</a:t>
            </a:r>
            <a:r>
              <a:rPr lang="hu-HU" b="1" i="0" u="none" strike="noStrike" baseline="0" dirty="0" smtClean="0">
                <a:solidFill>
                  <a:srgbClr val="FF0000"/>
                </a:solidFill>
                <a:latin typeface="Gotham"/>
              </a:rPr>
              <a:t>: </a:t>
            </a:r>
          </a:p>
          <a:p>
            <a:r>
              <a:rPr lang="en-US" b="0" i="0" u="none" strike="noStrike" baseline="0" dirty="0" smtClean="0">
                <a:solidFill>
                  <a:srgbClr val="221E1F"/>
                </a:solidFill>
                <a:latin typeface="Times New Roman" panose="02020603050405020304" pitchFamily="18" charset="0"/>
              </a:rPr>
              <a:t>Airports (baggage tow tractors, nose wheels) </a:t>
            </a:r>
          </a:p>
          <a:p>
            <a:r>
              <a:rPr lang="hu-HU" b="0" i="0" u="none" strike="noStrike" baseline="0" dirty="0" err="1" smtClean="0">
                <a:solidFill>
                  <a:srgbClr val="221E1F"/>
                </a:solidFill>
                <a:latin typeface="Times New Roman" panose="02020603050405020304" pitchFamily="18" charset="0"/>
              </a:rPr>
              <a:t>Ports</a:t>
            </a:r>
            <a:r>
              <a:rPr lang="hu-HU" b="0" i="0" u="none" strike="noStrike" baseline="0" dirty="0" smtClean="0">
                <a:solidFill>
                  <a:srgbClr val="221E1F"/>
                </a:solidFill>
                <a:latin typeface="Times New Roman" panose="02020603050405020304" pitchFamily="18" charset="0"/>
              </a:rPr>
              <a:t> (MHE) </a:t>
            </a:r>
          </a:p>
          <a:p>
            <a:r>
              <a:rPr lang="hu-HU" b="0" i="0" u="none" strike="noStrike" baseline="0" dirty="0" err="1" smtClean="0">
                <a:solidFill>
                  <a:srgbClr val="221E1F"/>
                </a:solidFill>
                <a:latin typeface="Times New Roman" panose="02020603050405020304" pitchFamily="18" charset="0"/>
              </a:rPr>
              <a:t>Fleet</a:t>
            </a:r>
            <a:r>
              <a:rPr lang="hu-HU" b="0" i="0" u="none" strike="noStrike" baseline="0" dirty="0" smtClean="0">
                <a:solidFill>
                  <a:srgbClr val="221E1F"/>
                </a:solidFill>
                <a:latin typeface="Times New Roman" panose="02020603050405020304" pitchFamily="18" charset="0"/>
              </a:rPr>
              <a:t> </a:t>
            </a:r>
            <a:r>
              <a:rPr lang="hu-HU" b="0" i="0" u="none" strike="noStrike" baseline="0" dirty="0" err="1" smtClean="0">
                <a:solidFill>
                  <a:srgbClr val="221E1F"/>
                </a:solidFill>
                <a:latin typeface="Times New Roman" panose="02020603050405020304" pitchFamily="18" charset="0"/>
              </a:rPr>
              <a:t>vehicles</a:t>
            </a:r>
            <a:r>
              <a:rPr lang="hu-HU" b="0" i="0" u="none" strike="noStrike" baseline="0" dirty="0" smtClean="0">
                <a:solidFill>
                  <a:srgbClr val="221E1F"/>
                </a:solidFill>
                <a:latin typeface="Times New Roman" panose="02020603050405020304" pitchFamily="18" charset="0"/>
              </a:rPr>
              <a:t> </a:t>
            </a:r>
          </a:p>
          <a:p>
            <a:r>
              <a:rPr lang="en-US" b="1" i="0" u="none" strike="noStrike" baseline="0" dirty="0" smtClean="0">
                <a:solidFill>
                  <a:srgbClr val="FF0000"/>
                </a:solidFill>
                <a:latin typeface="Gotham"/>
              </a:rPr>
              <a:t>In the private sector, applications include some of the above as well as: </a:t>
            </a:r>
          </a:p>
          <a:p>
            <a:r>
              <a:rPr lang="en-US" b="0" i="0" u="none" strike="noStrike" baseline="0" dirty="0" smtClean="0">
                <a:solidFill>
                  <a:srgbClr val="221E1F"/>
                </a:solidFill>
                <a:latin typeface="Times New Roman" panose="02020603050405020304" pitchFamily="18" charset="0"/>
              </a:rPr>
              <a:t>Facilities, such as retail stores, corporate headquarters, data centers, hotels, apartment buildings </a:t>
            </a:r>
          </a:p>
          <a:p>
            <a:r>
              <a:rPr lang="hu-HU" b="0" i="0" u="none" strike="noStrike" baseline="0" dirty="0" err="1" smtClean="0">
                <a:solidFill>
                  <a:srgbClr val="221E1F"/>
                </a:solidFill>
                <a:latin typeface="Times New Roman" panose="02020603050405020304" pitchFamily="18" charset="0"/>
              </a:rPr>
              <a:t>Cell</a:t>
            </a:r>
            <a:r>
              <a:rPr lang="hu-HU" b="0" i="0" u="none" strike="noStrike" baseline="0" dirty="0" smtClean="0">
                <a:solidFill>
                  <a:srgbClr val="221E1F"/>
                </a:solidFill>
                <a:latin typeface="Times New Roman" panose="02020603050405020304" pitchFamily="18" charset="0"/>
              </a:rPr>
              <a:t> </a:t>
            </a:r>
            <a:r>
              <a:rPr lang="hu-HU" b="0" i="0" u="none" strike="noStrike" baseline="0" dirty="0" err="1" smtClean="0">
                <a:solidFill>
                  <a:srgbClr val="221E1F"/>
                </a:solidFill>
                <a:latin typeface="Times New Roman" panose="02020603050405020304" pitchFamily="18" charset="0"/>
              </a:rPr>
              <a:t>phone</a:t>
            </a:r>
            <a:r>
              <a:rPr lang="hu-HU" b="0" i="0" u="none" strike="noStrike" baseline="0" dirty="0" smtClean="0">
                <a:solidFill>
                  <a:srgbClr val="221E1F"/>
                </a:solidFill>
                <a:latin typeface="Times New Roman" panose="02020603050405020304" pitchFamily="18" charset="0"/>
              </a:rPr>
              <a:t> </a:t>
            </a:r>
            <a:r>
              <a:rPr lang="hu-HU" b="0" i="0" u="none" strike="noStrike" baseline="0" dirty="0" err="1" smtClean="0">
                <a:solidFill>
                  <a:srgbClr val="221E1F"/>
                </a:solidFill>
                <a:latin typeface="Times New Roman" panose="02020603050405020304" pitchFamily="18" charset="0"/>
              </a:rPr>
              <a:t>towers</a:t>
            </a:r>
            <a:r>
              <a:rPr lang="hu-HU" b="0" i="0" u="none" strike="noStrike" baseline="0" dirty="0" smtClean="0">
                <a:solidFill>
                  <a:srgbClr val="221E1F"/>
                </a:solidFill>
                <a:latin typeface="Times New Roman" panose="02020603050405020304" pitchFamily="18" charset="0"/>
              </a:rPr>
              <a:t> </a:t>
            </a:r>
          </a:p>
          <a:p>
            <a:r>
              <a:rPr lang="hu-HU" b="0" i="0" u="none" strike="noStrike" baseline="0" dirty="0" err="1" smtClean="0">
                <a:solidFill>
                  <a:srgbClr val="221E1F"/>
                </a:solidFill>
                <a:latin typeface="Times New Roman" panose="02020603050405020304" pitchFamily="18" charset="0"/>
              </a:rPr>
              <a:t>Railroad</a:t>
            </a:r>
            <a:r>
              <a:rPr lang="hu-HU" b="0" i="0" u="none" strike="noStrike" baseline="0" dirty="0" smtClean="0">
                <a:solidFill>
                  <a:srgbClr val="221E1F"/>
                </a:solidFill>
                <a:latin typeface="Times New Roman" panose="02020603050405020304" pitchFamily="18" charset="0"/>
              </a:rPr>
              <a:t> </a:t>
            </a:r>
            <a:r>
              <a:rPr lang="hu-HU" b="0" i="0" u="none" strike="noStrike" baseline="0" dirty="0" err="1" smtClean="0">
                <a:solidFill>
                  <a:srgbClr val="221E1F"/>
                </a:solidFill>
                <a:latin typeface="Times New Roman" panose="02020603050405020304" pitchFamily="18" charset="0"/>
              </a:rPr>
              <a:t>signals</a:t>
            </a:r>
            <a:r>
              <a:rPr lang="hu-HU" b="0" i="0" u="none" strike="noStrike" baseline="0" dirty="0" smtClean="0">
                <a:solidFill>
                  <a:srgbClr val="221E1F"/>
                </a:solidFill>
                <a:latin typeface="Times New Roman" panose="02020603050405020304" pitchFamily="18" charset="0"/>
              </a:rPr>
              <a:t> </a:t>
            </a:r>
          </a:p>
          <a:p>
            <a:r>
              <a:rPr lang="en-US" b="0" i="0" u="none" strike="noStrike" baseline="0" dirty="0" smtClean="0">
                <a:solidFill>
                  <a:srgbClr val="221E1F"/>
                </a:solidFill>
                <a:latin typeface="Times New Roman" panose="02020603050405020304" pitchFamily="18" charset="0"/>
              </a:rPr>
              <a:t>Electric grid substations, providing multi-megawatts of power to local users </a:t>
            </a:r>
          </a:p>
          <a:p>
            <a:r>
              <a:rPr lang="en-US" b="0" i="0" u="none" strike="noStrike" baseline="0" dirty="0" smtClean="0">
                <a:solidFill>
                  <a:srgbClr val="221E1F"/>
                </a:solidFill>
                <a:latin typeface="Times New Roman" panose="02020603050405020304" pitchFamily="18" charset="0"/>
              </a:rPr>
              <a:t>Off-grid equipment for security, energy exploration, recreation </a:t>
            </a:r>
          </a:p>
          <a:p>
            <a:r>
              <a:rPr lang="hu-HU" b="0" i="0" u="none" strike="noStrike" baseline="0" dirty="0" smtClean="0">
                <a:solidFill>
                  <a:srgbClr val="221E1F"/>
                </a:solidFill>
                <a:latin typeface="Times New Roman" panose="02020603050405020304" pitchFamily="18" charset="0"/>
              </a:rPr>
              <a:t>MHE </a:t>
            </a:r>
          </a:p>
          <a:p>
            <a:r>
              <a:rPr lang="en-US" b="0" i="0" u="none" strike="noStrike" baseline="0" dirty="0" smtClean="0">
                <a:solidFill>
                  <a:srgbClr val="221E1F"/>
                </a:solidFill>
                <a:latin typeface="Times New Roman" panose="02020603050405020304" pitchFamily="18" charset="0"/>
              </a:rPr>
              <a:t>Buses operating on public routes </a:t>
            </a:r>
          </a:p>
          <a:p>
            <a:r>
              <a:rPr lang="hu-HU" b="0" i="0" u="none" strike="noStrike" baseline="0" dirty="0" err="1" smtClean="0">
                <a:solidFill>
                  <a:srgbClr val="221E1F"/>
                </a:solidFill>
                <a:latin typeface="Times New Roman" panose="02020603050405020304" pitchFamily="18" charset="0"/>
              </a:rPr>
              <a:t>Automobiles</a:t>
            </a:r>
            <a:endParaRPr lang="hu-HU" b="0" i="0" u="none" strike="noStrike" baseline="0" dirty="0" smtClean="0">
              <a:solidFill>
                <a:srgbClr val="221E1F"/>
              </a:solidFill>
              <a:latin typeface="Times New Roman" panose="02020603050405020304" pitchFamily="18" charset="0"/>
            </a:endParaRPr>
          </a:p>
        </p:txBody>
      </p:sp>
    </p:spTree>
    <p:extLst>
      <p:ext uri="{BB962C8B-B14F-4D97-AF65-F5344CB8AC3E}">
        <p14:creationId xmlns:p14="http://schemas.microsoft.com/office/powerpoint/2010/main" val="1297091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1433512" y="319087"/>
            <a:ext cx="7648575" cy="6143625"/>
          </a:xfrm>
          <a:prstGeom prst="rect">
            <a:avLst/>
          </a:prstGeom>
        </p:spPr>
      </p:pic>
    </p:spTree>
    <p:extLst>
      <p:ext uri="{BB962C8B-B14F-4D97-AF65-F5344CB8AC3E}">
        <p14:creationId xmlns:p14="http://schemas.microsoft.com/office/powerpoint/2010/main" val="854158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2286000" y="1547812"/>
            <a:ext cx="7620000" cy="3762375"/>
          </a:xfrm>
          <a:prstGeom prst="rect">
            <a:avLst/>
          </a:prstGeom>
        </p:spPr>
      </p:pic>
    </p:spTree>
    <p:extLst>
      <p:ext uri="{BB962C8B-B14F-4D97-AF65-F5344CB8AC3E}">
        <p14:creationId xmlns:p14="http://schemas.microsoft.com/office/powerpoint/2010/main" val="696068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Dátum helye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n-US" altLang="hu-HU" sz="1400" b="0">
                <a:solidFill>
                  <a:schemeClr val="bg2"/>
                </a:solidFill>
                <a:latin typeface="Arial" pitchFamily="34" charset="0"/>
              </a:rPr>
              <a:t>Dr. Pátzay György</a:t>
            </a:r>
          </a:p>
        </p:txBody>
      </p:sp>
      <p:sp>
        <p:nvSpPr>
          <p:cNvPr id="84995" name="Dia számának hely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fld id="{3B170AF0-DEA3-43CE-B389-0F0AD7D6EC51}" type="slidenum">
              <a:rPr lang="en-US" altLang="hu-HU" sz="1400" b="0">
                <a:solidFill>
                  <a:schemeClr val="bg2"/>
                </a:solidFill>
                <a:latin typeface="Arial" pitchFamily="34" charset="0"/>
              </a:rPr>
              <a:pPr/>
              <a:t>7</a:t>
            </a:fld>
            <a:endParaRPr lang="en-US" altLang="hu-HU" sz="1400" b="0">
              <a:solidFill>
                <a:schemeClr val="bg2"/>
              </a:solidFill>
              <a:latin typeface="Arial" pitchFamily="34" charset="0"/>
            </a:endParaRPr>
          </a:p>
        </p:txBody>
      </p:sp>
      <p:pic>
        <p:nvPicPr>
          <p:cNvPr id="849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4826" y="1125538"/>
            <a:ext cx="820102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7" name="Text Box 6"/>
          <p:cNvSpPr txBox="1">
            <a:spLocks noChangeArrowheads="1"/>
          </p:cNvSpPr>
          <p:nvPr/>
        </p:nvSpPr>
        <p:spPr bwMode="auto">
          <a:xfrm>
            <a:off x="2927649" y="404813"/>
            <a:ext cx="6264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a:spcBef>
                <a:spcPct val="50000"/>
              </a:spcBef>
            </a:pPr>
            <a:r>
              <a:rPr lang="hu-HU" altLang="hu-HU" dirty="0">
                <a:solidFill>
                  <a:schemeClr val="accent1"/>
                </a:solidFill>
                <a:latin typeface="Comic Sans MS" pitchFamily="66" charset="0"/>
              </a:rPr>
              <a:t>ÜZEMANYAGCELLÁK</a:t>
            </a:r>
          </a:p>
        </p:txBody>
      </p:sp>
    </p:spTree>
    <p:extLst>
      <p:ext uri="{BB962C8B-B14F-4D97-AF65-F5344CB8AC3E}">
        <p14:creationId xmlns:p14="http://schemas.microsoft.com/office/powerpoint/2010/main" val="15101804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Dátum helye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n-US" altLang="hu-HU" sz="1400" b="0">
                <a:solidFill>
                  <a:schemeClr val="bg2"/>
                </a:solidFill>
                <a:latin typeface="Arial" pitchFamily="34" charset="0"/>
              </a:rPr>
              <a:t>Dr. Pátzay György</a:t>
            </a:r>
          </a:p>
        </p:txBody>
      </p:sp>
      <p:sp>
        <p:nvSpPr>
          <p:cNvPr id="86019" name="Dia számának hely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fld id="{DEC4035F-87DD-483A-A499-98C204547013}" type="slidenum">
              <a:rPr lang="en-US" altLang="hu-HU" sz="1400" b="0">
                <a:solidFill>
                  <a:schemeClr val="bg2"/>
                </a:solidFill>
                <a:latin typeface="Arial" pitchFamily="34" charset="0"/>
              </a:rPr>
              <a:pPr/>
              <a:t>8</a:t>
            </a:fld>
            <a:endParaRPr lang="en-US" altLang="hu-HU" sz="1400" b="0">
              <a:solidFill>
                <a:schemeClr val="bg2"/>
              </a:solidFill>
              <a:latin typeface="Arial" pitchFamily="34" charset="0"/>
            </a:endParaRPr>
          </a:p>
        </p:txBody>
      </p:sp>
      <p:pic>
        <p:nvPicPr>
          <p:cNvPr id="86020" name="Picture 5" descr="Fuel Cel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109789"/>
            <a:ext cx="4419600"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1250" y="142876"/>
            <a:ext cx="718185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20421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Dátum helye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n-US" altLang="hu-HU" sz="1400" b="0">
                <a:solidFill>
                  <a:schemeClr val="bg2"/>
                </a:solidFill>
                <a:latin typeface="Arial" pitchFamily="34" charset="0"/>
              </a:rPr>
              <a:t>Dr. Pátzay György</a:t>
            </a:r>
          </a:p>
        </p:txBody>
      </p:sp>
      <p:sp>
        <p:nvSpPr>
          <p:cNvPr id="87043" name="Dia számának hely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fld id="{BC4AF630-3530-41BF-A267-4892EE16EE1E}" type="slidenum">
              <a:rPr lang="en-US" altLang="hu-HU" sz="1400" b="0">
                <a:solidFill>
                  <a:schemeClr val="bg2"/>
                </a:solidFill>
                <a:latin typeface="Arial" pitchFamily="34" charset="0"/>
              </a:rPr>
              <a:pPr/>
              <a:t>9</a:t>
            </a:fld>
            <a:endParaRPr lang="en-US" altLang="hu-HU" sz="1400" b="0">
              <a:solidFill>
                <a:schemeClr val="bg2"/>
              </a:solidFill>
              <a:latin typeface="Arial" pitchFamily="34" charset="0"/>
            </a:endParaRPr>
          </a:p>
        </p:txBody>
      </p:sp>
      <p:sp>
        <p:nvSpPr>
          <p:cNvPr id="87044" name="Text Box 19"/>
          <p:cNvSpPr txBox="1">
            <a:spLocks noChangeArrowheads="1"/>
          </p:cNvSpPr>
          <p:nvPr/>
        </p:nvSpPr>
        <p:spPr bwMode="auto">
          <a:xfrm>
            <a:off x="1847528" y="476673"/>
            <a:ext cx="8496944"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just"/>
            <a:r>
              <a:rPr lang="hu-HU" altLang="hu-HU" sz="1600" b="0" dirty="0">
                <a:latin typeface="Comic Sans MS" pitchFamily="66" charset="0"/>
              </a:rPr>
              <a:t>Az üzemanyagcellák az elemekhez hasonlóan vegyi reakciókkal közvetlenül elektromosságot állítanak elő, a különbség az, hogy míg az elemeket kifogytuk után el kell dobni, az üzemanyagcella mindaddig üzemel, amíg üzemanyagot töltünk bele. </a:t>
            </a:r>
            <a:br>
              <a:rPr lang="hu-HU" altLang="hu-HU" sz="1600" b="0" dirty="0">
                <a:latin typeface="Comic Sans MS" pitchFamily="66" charset="0"/>
              </a:rPr>
            </a:br>
            <a:r>
              <a:rPr lang="hu-HU" altLang="hu-HU" sz="1600" b="0" dirty="0">
                <a:latin typeface="Comic Sans MS" pitchFamily="66" charset="0"/>
              </a:rPr>
              <a:t>A szerkezet alapegysége két elektródából áll, egy elektrolit köré szendvicsszerűen préselve. </a:t>
            </a:r>
            <a:endParaRPr lang="hu-HU" altLang="hu-HU" sz="1600" b="0" dirty="0">
              <a:latin typeface="Comic Sans MS" pitchFamily="66" charset="0"/>
            </a:endParaRPr>
          </a:p>
          <a:p>
            <a:pPr algn="just"/>
            <a:endParaRPr lang="hu-HU" altLang="hu-HU" sz="1600" b="0" dirty="0">
              <a:latin typeface="Comic Sans MS" pitchFamily="66" charset="0"/>
            </a:endParaRPr>
          </a:p>
          <a:p>
            <a:pPr marL="346075" indent="-173038">
              <a:buFontTx/>
              <a:buChar char="•"/>
            </a:pPr>
            <a:r>
              <a:rPr lang="hu-HU" altLang="hu-HU" sz="1600" b="0" dirty="0">
                <a:latin typeface="Comic Sans MS" pitchFamily="66" charset="0"/>
              </a:rPr>
              <a:t>Az anódon hidrogén, míg a katódon oxigén halad át. </a:t>
            </a:r>
          </a:p>
          <a:p>
            <a:pPr marL="346075" indent="-173038">
              <a:buFontTx/>
              <a:buChar char="•"/>
            </a:pPr>
            <a:r>
              <a:rPr lang="hu-HU" altLang="hu-HU" sz="1600" b="0" dirty="0">
                <a:latin typeface="Comic Sans MS" pitchFamily="66" charset="0"/>
              </a:rPr>
              <a:t>Katalizátor segítségével a hidrogénmolekulák protonokra és elektronokra bomlanak. </a:t>
            </a:r>
          </a:p>
          <a:p>
            <a:pPr marL="346075" indent="-173038">
              <a:buFontTx/>
              <a:buChar char="•"/>
            </a:pPr>
            <a:r>
              <a:rPr lang="hu-HU" altLang="hu-HU" sz="1600" b="0" dirty="0">
                <a:latin typeface="Comic Sans MS" pitchFamily="66" charset="0"/>
              </a:rPr>
              <a:t>A protonok keresztüláramlanak az elektroliton. </a:t>
            </a:r>
          </a:p>
          <a:p>
            <a:pPr marL="346075" indent="-173038">
              <a:buFontTx/>
              <a:buChar char="•"/>
            </a:pPr>
            <a:r>
              <a:rPr lang="hu-HU" altLang="hu-HU" sz="1600" b="0" dirty="0">
                <a:latin typeface="Comic Sans MS" pitchFamily="66" charset="0"/>
              </a:rPr>
              <a:t>Az elektronok áramlása mielőtt elérné a katódot, felhasználható </a:t>
            </a:r>
            <a:r>
              <a:rPr lang="hu-HU" altLang="hu-HU" sz="1600" b="0" dirty="0">
                <a:latin typeface="Comic Sans MS" pitchFamily="66" charset="0"/>
              </a:rPr>
              <a:t>elektromos </a:t>
            </a:r>
            <a:r>
              <a:rPr lang="hu-HU" altLang="hu-HU" sz="1600" b="0" dirty="0">
                <a:latin typeface="Comic Sans MS" pitchFamily="66" charset="0"/>
              </a:rPr>
              <a:t>fogyasztók által. </a:t>
            </a:r>
          </a:p>
          <a:p>
            <a:pPr marL="346075" indent="-173038">
              <a:buFontTx/>
              <a:buChar char="•"/>
            </a:pPr>
            <a:r>
              <a:rPr lang="hu-HU" altLang="hu-HU" sz="1600" b="0" dirty="0">
                <a:latin typeface="Comic Sans MS" pitchFamily="66" charset="0"/>
              </a:rPr>
              <a:t>A katódra érkező elektronok a katalizátor segítségével egyesülnek a protonokkal és az oxigénmolekulákkal, vizet hozva létre. </a:t>
            </a:r>
          </a:p>
          <a:p>
            <a:pPr marL="346075" indent="-174625">
              <a:buFont typeface="Arial" panose="020B0604020202020204" pitchFamily="34" charset="0"/>
              <a:buChar char="•"/>
            </a:pPr>
            <a:r>
              <a:rPr lang="hu-HU" altLang="hu-HU" sz="1600" b="0" dirty="0">
                <a:latin typeface="Comic Sans MS" pitchFamily="66" charset="0"/>
              </a:rPr>
              <a:t>A folyamat során hő is </a:t>
            </a:r>
            <a:r>
              <a:rPr lang="hu-HU" altLang="hu-HU" sz="1600" b="0" dirty="0">
                <a:latin typeface="Comic Sans MS" pitchFamily="66" charset="0"/>
              </a:rPr>
              <a:t>termelődik.</a:t>
            </a:r>
          </a:p>
          <a:p>
            <a:pPr marL="346075" indent="-174625">
              <a:buFont typeface="Arial" panose="020B0604020202020204" pitchFamily="34" charset="0"/>
              <a:buChar char="•"/>
            </a:pPr>
            <a:r>
              <a:rPr lang="hu-HU" altLang="hu-HU" sz="1600" b="0" dirty="0">
                <a:latin typeface="Comic Sans MS" pitchFamily="66" charset="0"/>
              </a:rPr>
              <a:t>Az </a:t>
            </a:r>
            <a:r>
              <a:rPr lang="hu-HU" altLang="hu-HU" sz="1600" b="0" dirty="0">
                <a:latin typeface="Comic Sans MS" pitchFamily="66" charset="0"/>
              </a:rPr>
              <a:t>üzemanyag-átalakítót (reformer) </a:t>
            </a:r>
            <a:r>
              <a:rPr lang="hu-HU" altLang="hu-HU" sz="1600" b="0" dirty="0">
                <a:latin typeface="Comic Sans MS" pitchFamily="66" charset="0"/>
              </a:rPr>
              <a:t>tartalmazó </a:t>
            </a:r>
            <a:r>
              <a:rPr lang="hu-HU" altLang="hu-HU" sz="1600" b="0" dirty="0">
                <a:latin typeface="Comic Sans MS" pitchFamily="66" charset="0"/>
              </a:rPr>
              <a:t>rendszerek képesek felhasználni bármely szénhidrogén tüzelőanyagot, a földgáztól kezdve a metanolon át a gázolajig. </a:t>
            </a:r>
          </a:p>
          <a:p>
            <a:pPr marL="346075" indent="-173038" algn="just">
              <a:buFontTx/>
              <a:buChar char="•"/>
            </a:pPr>
            <a:r>
              <a:rPr lang="hu-HU" altLang="hu-HU" sz="1600" b="0" dirty="0" err="1">
                <a:latin typeface="Comic Sans MS" pitchFamily="66" charset="0"/>
              </a:rPr>
              <a:t>Inverter</a:t>
            </a:r>
            <a:r>
              <a:rPr lang="hu-HU" altLang="hu-HU" sz="1600" b="0" dirty="0">
                <a:latin typeface="Comic Sans MS" pitchFamily="66" charset="0"/>
              </a:rPr>
              <a:t> közbeiktatásával váltóáramot is hozhatunk létre (lásd a fenti ábrát). </a:t>
            </a:r>
          </a:p>
          <a:p>
            <a:pPr marL="346075" indent="-173038" algn="just">
              <a:buFontTx/>
              <a:buChar char="•"/>
            </a:pPr>
            <a:r>
              <a:rPr lang="hu-HU" altLang="hu-HU" sz="1600" b="0" dirty="0">
                <a:latin typeface="Comic Sans MS" pitchFamily="66" charset="0"/>
              </a:rPr>
              <a:t>Mivel az üzemanyagcella nem égésen alapul, hanem elektrokémiai reakción, az emissziója mindig jóval kisebb lesz, mint a legtisztább égési folyamatoknak. </a:t>
            </a:r>
          </a:p>
        </p:txBody>
      </p:sp>
    </p:spTree>
    <p:extLst>
      <p:ext uri="{BB962C8B-B14F-4D97-AF65-F5344CB8AC3E}">
        <p14:creationId xmlns:p14="http://schemas.microsoft.com/office/powerpoint/2010/main" val="13762336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TotalTime>
  <Words>2007</Words>
  <Application>Microsoft Office PowerPoint</Application>
  <PresentationFormat>Szélesvásznú</PresentationFormat>
  <Paragraphs>154</Paragraphs>
  <Slides>35</Slides>
  <Notes>8</Notes>
  <HiddenSlides>0</HiddenSlides>
  <MMClips>0</MMClips>
  <ScaleCrop>false</ScaleCrop>
  <HeadingPairs>
    <vt:vector size="8" baseType="variant">
      <vt:variant>
        <vt:lpstr>Használt betűtípusok</vt:lpstr>
      </vt:variant>
      <vt:variant>
        <vt:i4>10</vt:i4>
      </vt:variant>
      <vt:variant>
        <vt:lpstr>Téma</vt:lpstr>
      </vt:variant>
      <vt:variant>
        <vt:i4>1</vt:i4>
      </vt:variant>
      <vt:variant>
        <vt:lpstr>Beágyazott OLE kiszolgálók</vt:lpstr>
      </vt:variant>
      <vt:variant>
        <vt:i4>1</vt:i4>
      </vt:variant>
      <vt:variant>
        <vt:lpstr>Diacímek</vt:lpstr>
      </vt:variant>
      <vt:variant>
        <vt:i4>35</vt:i4>
      </vt:variant>
    </vt:vector>
  </HeadingPairs>
  <TitlesOfParts>
    <vt:vector size="47" baseType="lpstr">
      <vt:lpstr>Arial</vt:lpstr>
      <vt:lpstr>Calibri</vt:lpstr>
      <vt:lpstr>Calibri Light</vt:lpstr>
      <vt:lpstr>Comic Sans MS</vt:lpstr>
      <vt:lpstr>GEInspiraBook</vt:lpstr>
      <vt:lpstr>Gotham</vt:lpstr>
      <vt:lpstr>Gotham Narrow</vt:lpstr>
      <vt:lpstr>Gotham Narrow Book</vt:lpstr>
      <vt:lpstr>Gotham Narrow Medium</vt:lpstr>
      <vt:lpstr>Times New Roman</vt:lpstr>
      <vt:lpstr>Office-téma</vt:lpstr>
      <vt:lpstr>Photo Editor Photo</vt:lpstr>
      <vt:lpstr>Üzemanyag cellák-tüzelőanyagcellák</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vector>
  </TitlesOfParts>
  <Company>BME KKFT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Üzemanyag cellák-tüzelőanyagcellák</dc:title>
  <dc:creator>patzay györgy</dc:creator>
  <cp:lastModifiedBy>patzay györgy</cp:lastModifiedBy>
  <cp:revision>10</cp:revision>
  <dcterms:created xsi:type="dcterms:W3CDTF">2017-02-21T13:19:00Z</dcterms:created>
  <dcterms:modified xsi:type="dcterms:W3CDTF">2017-02-21T14:35:55Z</dcterms:modified>
</cp:coreProperties>
</file>